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bookmarkIdSeed="3">
  <p:sldMasterIdLst>
    <p:sldMasterId id="2147483648" r:id="rId10"/>
    <p:sldMasterId id="2147483650" r:id="rId11"/>
    <p:sldMasterId id="2147483686" r:id="rId12"/>
  </p:sldMasterIdLst>
  <p:notesMasterIdLst>
    <p:notesMasterId r:id="rId27"/>
  </p:notesMasterIdLst>
  <p:sldIdLst>
    <p:sldId id="474" r:id="rId13"/>
    <p:sldId id="531" r:id="rId14"/>
    <p:sldId id="2147470842" r:id="rId15"/>
    <p:sldId id="2147470825" r:id="rId16"/>
    <p:sldId id="2147470874" r:id="rId17"/>
    <p:sldId id="2147470923" r:id="rId18"/>
    <p:sldId id="2147470921" r:id="rId19"/>
    <p:sldId id="2147470919" r:id="rId20"/>
    <p:sldId id="2147470924" r:id="rId21"/>
    <p:sldId id="2147470915" r:id="rId22"/>
    <p:sldId id="2147470869" r:id="rId23"/>
    <p:sldId id="2147470912" r:id="rId24"/>
    <p:sldId id="2147470833" r:id="rId25"/>
    <p:sldId id="2147470925" r:id="rId26"/>
  </p:sldIdLst>
  <p:sldSz cx="9144000" cy="5143500" type="screen16x9"/>
  <p:notesSz cx="9388475" cy="7102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676" userDrawn="1">
          <p15:clr>
            <a:srgbClr val="A4A3A4"/>
          </p15:clr>
        </p15:guide>
        <p15:guide id="2" pos="312" userDrawn="1">
          <p15:clr>
            <a:srgbClr val="A4A3A4"/>
          </p15:clr>
        </p15:guide>
        <p15:guide id="3" pos="216" userDrawn="1">
          <p15:clr>
            <a:srgbClr val="A4A3A4"/>
          </p15:clr>
        </p15:guide>
        <p15:guide id="4" orient="horz" pos="804" userDrawn="1">
          <p15:clr>
            <a:srgbClr val="A4A3A4"/>
          </p15:clr>
        </p15:guide>
        <p15:guide id="5" pos="3600" userDrawn="1">
          <p15:clr>
            <a:srgbClr val="A4A3A4"/>
          </p15:clr>
        </p15:guide>
        <p15:guide id="6" orient="horz" pos="9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ight, Liz" initials="LL" lastIdx="214" clrIdx="0">
    <p:extLst>
      <p:ext uri="{19B8F6BF-5375-455C-9EA6-DF929625EA0E}">
        <p15:presenceInfo xmlns:p15="http://schemas.microsoft.com/office/powerpoint/2012/main" userId="S::eleight@amgen.com::793f7353-8a78-4d9f-9ac8-30055f2e1bb4" providerId="AD"/>
      </p:ext>
    </p:extLst>
  </p:cmAuthor>
  <p:cmAuthor id="2" name="Travaglini, Maryann" initials="TM" lastIdx="23" clrIdx="3">
    <p:extLst>
      <p:ext uri="{19B8F6BF-5375-455C-9EA6-DF929625EA0E}">
        <p15:presenceInfo xmlns:p15="http://schemas.microsoft.com/office/powerpoint/2012/main" userId="S-1-5-21-1957994488-261478967-682003330-36047" providerId="AD"/>
      </p:ext>
    </p:extLst>
  </p:cmAuthor>
  <p:cmAuthor id="3" name="Denny, Lisa Rachel" initials="DLR" lastIdx="185" clrIdx="2">
    <p:extLst>
      <p:ext uri="{19B8F6BF-5375-455C-9EA6-DF929625EA0E}">
        <p15:presenceInfo xmlns:p15="http://schemas.microsoft.com/office/powerpoint/2012/main" userId="S-1-5-21-1957994488-261478967-682003330-319931" providerId="AD"/>
      </p:ext>
    </p:extLst>
  </p:cmAuthor>
  <p:cmAuthor id="7" name="Shehayeb, Maya" initials="SM" lastIdx="73" clrIdx="4">
    <p:extLst>
      <p:ext uri="{19B8F6BF-5375-455C-9EA6-DF929625EA0E}">
        <p15:presenceInfo xmlns:p15="http://schemas.microsoft.com/office/powerpoint/2012/main" userId="S::mshehaye@amgen.com::fa8d68d9-8c0f-46f7-a180-36dd7485caaf" providerId="AD"/>
      </p:ext>
    </p:extLst>
  </p:cmAuthor>
  <p:cmAuthor id="8" name="Hohaia, Lee" initials="HL" lastIdx="104" clrIdx="5">
    <p:extLst>
      <p:ext uri="{19B8F6BF-5375-455C-9EA6-DF929625EA0E}">
        <p15:presenceInfo xmlns:p15="http://schemas.microsoft.com/office/powerpoint/2012/main" userId="S-1-5-21-1957994488-261478967-682003330-75850" providerId="AD"/>
      </p:ext>
    </p:extLst>
  </p:cmAuthor>
  <p:cmAuthor id="9" name="Dai, Tian" initials="DT" lastIdx="8" clrIdx="6">
    <p:extLst>
      <p:ext uri="{19B8F6BF-5375-455C-9EA6-DF929625EA0E}">
        <p15:presenceInfo xmlns:p15="http://schemas.microsoft.com/office/powerpoint/2012/main" userId="S::tdai01@amgen.com::8790cb5e-eb68-4a84-bef9-f18b12c12eeb" providerId="AD"/>
      </p:ext>
    </p:extLst>
  </p:cmAuthor>
  <p:cmAuthor id="10" name="Gauto, Diana" initials="GD" lastIdx="2" clrIdx="7">
    <p:extLst>
      <p:ext uri="{19B8F6BF-5375-455C-9EA6-DF929625EA0E}">
        <p15:presenceInfo xmlns:p15="http://schemas.microsoft.com/office/powerpoint/2012/main" userId="S::dgauto@amgen.com::7c342fa8-b144-4f44-b138-8d1ebd06a9ca" providerId="AD"/>
      </p:ext>
    </p:extLst>
  </p:cmAuthor>
  <p:cmAuthor id="11" name="Snyder, Wendy" initials="SW" lastIdx="2" clrIdx="8">
    <p:extLst>
      <p:ext uri="{19B8F6BF-5375-455C-9EA6-DF929625EA0E}">
        <p15:presenceInfo xmlns:p15="http://schemas.microsoft.com/office/powerpoint/2012/main" userId="S::wsnyder@amgen.com::c1e38780-dd79-4680-8867-f469470672e2" providerId="AD"/>
      </p:ext>
    </p:extLst>
  </p:cmAuthor>
  <p:cmAuthor id="12" name="lee.hohaia@iconplc.com" initials="le" lastIdx="2" clrIdx="9">
    <p:extLst>
      <p:ext uri="{19B8F6BF-5375-455C-9EA6-DF929625EA0E}">
        <p15:presenceInfo xmlns:p15="http://schemas.microsoft.com/office/powerpoint/2012/main" userId="S::urn:spo:guest#lee.hohaia@iconplc.com::" providerId="AD"/>
      </p:ext>
    </p:extLst>
  </p:cmAuthor>
  <p:cmAuthor id="13" name="Jones, Simon" initials="JS" lastIdx="2" clrIdx="10">
    <p:extLst>
      <p:ext uri="{19B8F6BF-5375-455C-9EA6-DF929625EA0E}">
        <p15:presenceInfo xmlns:p15="http://schemas.microsoft.com/office/powerpoint/2012/main" userId="S::sjones11@amgen.com::d03ad5dc-020d-4d06-9840-50868021e7a1" providerId="AD"/>
      </p:ext>
    </p:extLst>
  </p:cmAuthor>
  <p:cmAuthor id="14" name="Bhatta, Sumita" initials="BS" lastIdx="9" clrIdx="11">
    <p:extLst>
      <p:ext uri="{19B8F6BF-5375-455C-9EA6-DF929625EA0E}">
        <p15:presenceInfo xmlns:p15="http://schemas.microsoft.com/office/powerpoint/2012/main" userId="S::sbhatta@amgen.com::a7b6aeca-2fbe-483b-b725-0a8e45e2981a" providerId="AD"/>
      </p:ext>
    </p:extLst>
  </p:cmAuthor>
  <p:cmAuthor id="15" name="Mehta, Bhakti" initials="MB" lastIdx="9" clrIdx="12">
    <p:extLst>
      <p:ext uri="{19B8F6BF-5375-455C-9EA6-DF929625EA0E}">
        <p15:presenceInfo xmlns:p15="http://schemas.microsoft.com/office/powerpoint/2012/main" userId="S::bhaktim@amgen.com::1cb73ee5-3825-473e-9986-4fcf42fffe33" providerId="AD"/>
      </p:ext>
    </p:extLst>
  </p:cmAuthor>
  <p:cmAuthor id="16" name="Chang, I-Fen" initials="CIF" lastIdx="6" clrIdx="13">
    <p:extLst>
      <p:ext uri="{19B8F6BF-5375-455C-9EA6-DF929625EA0E}">
        <p15:presenceInfo xmlns:p15="http://schemas.microsoft.com/office/powerpoint/2012/main" userId="S::ichang02@amgen.com::481ca82d-2369-4a78-8acb-7724bba6d0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1EF"/>
    <a:srgbClr val="1E5680"/>
    <a:srgbClr val="FFFFFF"/>
    <a:srgbClr val="6BBBB1"/>
    <a:srgbClr val="C3E3DF"/>
    <a:srgbClr val="A6D6D0"/>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EA863A-22D1-44A3-8EB1-99EF155EFBEE}" v="1" dt="2022-08-10T13:56:01.99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50" autoAdjust="0"/>
    <p:restoredTop sz="94503" autoAdjust="0"/>
  </p:normalViewPr>
  <p:slideViewPr>
    <p:cSldViewPr snapToGrid="0">
      <p:cViewPr varScale="1">
        <p:scale>
          <a:sx n="99" d="100"/>
          <a:sy n="99" d="100"/>
        </p:scale>
        <p:origin x="624" y="48"/>
      </p:cViewPr>
      <p:guideLst>
        <p:guide orient="horz" pos="2676"/>
        <p:guide pos="312"/>
        <p:guide pos="216"/>
        <p:guide orient="horz" pos="804"/>
        <p:guide pos="3600"/>
        <p:guide orient="horz" pos="924"/>
      </p:guideLst>
    </p:cSldViewPr>
  </p:slideViewPr>
  <p:notesTextViewPr>
    <p:cViewPr>
      <p:scale>
        <a:sx n="3" d="2"/>
        <a:sy n="3" d="2"/>
      </p:scale>
      <p:origin x="0" y="0"/>
    </p:cViewPr>
  </p:notesTextViewPr>
  <p:notesViewPr>
    <p:cSldViewPr snapToGrid="0">
      <p:cViewPr>
        <p:scale>
          <a:sx n="60" d="100"/>
          <a:sy n="60" d="100"/>
        </p:scale>
        <p:origin x="3504" y="-410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microsoft.com/office/2015/10/relationships/revisionInfo" Target="revisionInfo.xml"/><Relationship Id="rId7" Type="http://schemas.openxmlformats.org/officeDocument/2006/relationships/customXml" Target="../customXml/item7.xml"/><Relationship Id="rId12" Type="http://schemas.openxmlformats.org/officeDocument/2006/relationships/slideMaster" Target="slideMasters/slideMaster3.xml"/><Relationship Id="rId17" Type="http://schemas.openxmlformats.org/officeDocument/2006/relationships/slide" Target="slides/slide5.xml"/><Relationship Id="rId25" Type="http://schemas.openxmlformats.org/officeDocument/2006/relationships/slide" Target="slides/slide13.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2.xml"/><Relationship Id="rId24" Type="http://schemas.openxmlformats.org/officeDocument/2006/relationships/slide" Target="slides/slide12.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commentAuthors" Target="commentAuthors.xml"/><Relationship Id="rId10" Type="http://schemas.openxmlformats.org/officeDocument/2006/relationships/slideMaster" Target="slideMasters/slideMaster1.xml"/><Relationship Id="rId19" Type="http://schemas.openxmlformats.org/officeDocument/2006/relationships/slide" Target="slides/slide7.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customXml" Target="../customXml/item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oessl, Ines" userId="902068fa-c8f0-4501-8bc2-d83581121c18" providerId="ADAL" clId="{B1EA863A-22D1-44A3-8EB1-99EF155EFBEE}"/>
    <pc:docChg chg="addSld delSld modSld">
      <pc:chgData name="Foessl, Ines" userId="902068fa-c8f0-4501-8bc2-d83581121c18" providerId="ADAL" clId="{B1EA863A-22D1-44A3-8EB1-99EF155EFBEE}" dt="2022-08-10T13:56:06.082" v="1" actId="2696"/>
      <pc:docMkLst>
        <pc:docMk/>
      </pc:docMkLst>
      <pc:sldChg chg="add">
        <pc:chgData name="Foessl, Ines" userId="902068fa-c8f0-4501-8bc2-d83581121c18" providerId="ADAL" clId="{B1EA863A-22D1-44A3-8EB1-99EF155EFBEE}" dt="2022-08-10T13:56:01.992" v="0"/>
        <pc:sldMkLst>
          <pc:docMk/>
          <pc:sldMk cId="3600719146" sldId="531"/>
        </pc:sldMkLst>
      </pc:sldChg>
      <pc:sldChg chg="del">
        <pc:chgData name="Foessl, Ines" userId="902068fa-c8f0-4501-8bc2-d83581121c18" providerId="ADAL" clId="{B1EA863A-22D1-44A3-8EB1-99EF155EFBEE}" dt="2022-08-10T13:56:06.082" v="1" actId="2696"/>
        <pc:sldMkLst>
          <pc:docMk/>
          <pc:sldMk cId="195306202" sldId="48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Shape 20"/>
          <p:cNvSpPr>
            <a:spLocks noGrp="1" noRot="1" noChangeAspect="1"/>
          </p:cNvSpPr>
          <p:nvPr>
            <p:ph type="sldImg"/>
          </p:nvPr>
        </p:nvSpPr>
        <p:spPr>
          <a:xfrm>
            <a:off x="-5316538" y="2252663"/>
            <a:ext cx="20021551" cy="11263312"/>
          </a:xfrm>
          <a:prstGeom prst="rect">
            <a:avLst/>
          </a:prstGeom>
        </p:spPr>
        <p:txBody>
          <a:bodyPr lIns="167171" tIns="83585" rIns="167171" bIns="83585"/>
          <a:lstStyle/>
          <a:p>
            <a:endParaRPr/>
          </a:p>
        </p:txBody>
      </p:sp>
      <p:sp>
        <p:nvSpPr>
          <p:cNvPr id="21" name="Shape 21"/>
          <p:cNvSpPr>
            <a:spLocks noGrp="1"/>
          </p:cNvSpPr>
          <p:nvPr>
            <p:ph type="body" sz="quarter" idx="1"/>
          </p:nvPr>
        </p:nvSpPr>
        <p:spPr>
          <a:xfrm>
            <a:off x="1251797" y="14267527"/>
            <a:ext cx="6884882" cy="13516604"/>
          </a:xfrm>
          <a:prstGeom prst="rect">
            <a:avLst/>
          </a:prstGeom>
        </p:spPr>
        <p:txBody>
          <a:bodyPr lIns="167171" tIns="83585" rIns="167171" bIns="83585"/>
          <a:lstStyle/>
          <a:p>
            <a:endParaRPr/>
          </a:p>
        </p:txBody>
      </p:sp>
    </p:spTree>
  </p:cSld>
  <p:clrMap bg1="lt1" tx1="dk1" bg2="lt2" tx2="dk2" accent1="accent1" accent2="accent2" accent3="accent3" accent4="accent4" accent5="accent5" accent6="accent6" hlink="hlink" folHlink="folHlink"/>
  <p:notesStyle>
    <a:lvl1pPr latinLnBrk="0">
      <a:defRPr>
        <a:latin typeface="+mn-lt"/>
        <a:ea typeface="+mn-ea"/>
        <a:cs typeface="+mn-cs"/>
        <a:sym typeface="Helvetica Neue"/>
      </a:defRPr>
    </a:lvl1pPr>
    <a:lvl2pPr indent="228600" latinLnBrk="0">
      <a:defRPr>
        <a:latin typeface="+mn-lt"/>
        <a:ea typeface="+mn-ea"/>
        <a:cs typeface="+mn-cs"/>
        <a:sym typeface="Helvetica Neue"/>
      </a:defRPr>
    </a:lvl2pPr>
    <a:lvl3pPr indent="457200" latinLnBrk="0">
      <a:defRPr>
        <a:latin typeface="+mn-lt"/>
        <a:ea typeface="+mn-ea"/>
        <a:cs typeface="+mn-cs"/>
        <a:sym typeface="Helvetica Neue"/>
      </a:defRPr>
    </a:lvl3pPr>
    <a:lvl4pPr indent="685800" latinLnBrk="0">
      <a:defRPr>
        <a:latin typeface="+mn-lt"/>
        <a:ea typeface="+mn-ea"/>
        <a:cs typeface="+mn-cs"/>
        <a:sym typeface="Helvetica Neue"/>
      </a:defRPr>
    </a:lvl4pPr>
    <a:lvl5pPr indent="914400" latinLnBrk="0">
      <a:defRPr>
        <a:latin typeface="+mn-lt"/>
        <a:ea typeface="+mn-ea"/>
        <a:cs typeface="+mn-cs"/>
        <a:sym typeface="Helvetica Neue"/>
      </a:defRPr>
    </a:lvl5pPr>
    <a:lvl6pPr indent="1143000" latinLnBrk="0">
      <a:defRPr>
        <a:latin typeface="+mn-lt"/>
        <a:ea typeface="+mn-ea"/>
        <a:cs typeface="+mn-cs"/>
        <a:sym typeface="Helvetica Neue"/>
      </a:defRPr>
    </a:lvl6pPr>
    <a:lvl7pPr indent="1371600" latinLnBrk="0">
      <a:defRPr>
        <a:latin typeface="+mn-lt"/>
        <a:ea typeface="+mn-ea"/>
        <a:cs typeface="+mn-cs"/>
        <a:sym typeface="Helvetica Neue"/>
      </a:defRPr>
    </a:lvl7pPr>
    <a:lvl8pPr indent="1600200" latinLnBrk="0">
      <a:defRPr>
        <a:latin typeface="+mn-lt"/>
        <a:ea typeface="+mn-ea"/>
        <a:cs typeface="+mn-cs"/>
        <a:sym typeface="Helvetica Neue"/>
      </a:defRPr>
    </a:lvl8pPr>
    <a:lvl9pPr indent="1828800" latinLnBrk="0">
      <a:defRPr>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4E3ED433-6743-4B19-AAD2-DBA8E69A2F56}"/>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2980E9F-84DA-4F1A-8CF2-B4ED7AAF623A}"/>
              </a:ext>
            </a:extLst>
          </p:cNvPr>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id="{83DDC896-F6EF-4F52-96AB-D495FC010D84}"/>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t>©2020 Amgen Inc.  All rights reserved.</a:t>
            </a:r>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7" name="Slide Number Placeholder 6">
            <a:extLst>
              <a:ext uri="{FF2B5EF4-FFF2-40B4-BE49-F238E27FC236}">
                <a16:creationId xmlns:a16="http://schemas.microsoft.com/office/drawing/2014/main" id="{E980D24F-D110-421B-9110-963D6858B7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25CC2A-D674-468F-96B2-36712B6AA413}"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8" name="Header Placeholder 7">
            <a:extLst>
              <a:ext uri="{FF2B5EF4-FFF2-40B4-BE49-F238E27FC236}">
                <a16:creationId xmlns:a16="http://schemas.microsoft.com/office/drawing/2014/main" id="{B54F7702-021B-45C3-AA9C-063835B9FC9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CodeBreak</a:t>
            </a:r>
            <a:r>
              <a:rPr kumimoji="0" lang="en-US"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 100 </a:t>
            </a:r>
          </a:p>
        </p:txBody>
      </p:sp>
    </p:spTree>
    <p:extLst>
      <p:ext uri="{BB962C8B-B14F-4D97-AF65-F5344CB8AC3E}">
        <p14:creationId xmlns:p14="http://schemas.microsoft.com/office/powerpoint/2010/main" val="416559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a:prstGeom prst="rect">
            <a:avLst/>
          </a:prstGeom>
        </p:spPr>
      </p:sp>
      <p:sp>
        <p:nvSpPr>
          <p:cNvPr id="3" name="Notes Placeholder 2"/>
          <p:cNvSpPr>
            <a:spLocks noGrp="1"/>
          </p:cNvSpPr>
          <p:nvPr>
            <p:ph type="body" idx="1"/>
          </p:nvPr>
        </p:nvSpPr>
        <p:spPr>
          <a:xfrm>
            <a:off x="-6489290" y="-6436478"/>
            <a:ext cx="21194303" cy="34220611"/>
          </a:xfrm>
          <a:prstGeom prst="rect">
            <a:avLst/>
          </a:prstGeom>
        </p:spPr>
        <p:txBody>
          <a:bodyPr/>
          <a:lstStyle/>
          <a:p>
            <a:endParaRPr lang="en-US" b="1" i="1" dirty="0"/>
          </a:p>
        </p:txBody>
      </p:sp>
    </p:spTree>
    <p:extLst>
      <p:ext uri="{BB962C8B-B14F-4D97-AF65-F5344CB8AC3E}">
        <p14:creationId xmlns:p14="http://schemas.microsoft.com/office/powerpoint/2010/main" val="153034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p:spPr>
      </p:sp>
      <p:sp>
        <p:nvSpPr>
          <p:cNvPr id="3" name="Notes Placeholder 2"/>
          <p:cNvSpPr>
            <a:spLocks noGrp="1"/>
          </p:cNvSpPr>
          <p:nvPr>
            <p:ph type="body" idx="1"/>
          </p:nvPr>
        </p:nvSpPr>
        <p:spPr>
          <a:xfrm>
            <a:off x="-7924800" y="-7342353"/>
            <a:ext cx="23660100" cy="35126484"/>
          </a:xfrm>
        </p:spPr>
        <p:txBody>
          <a:bodyPr/>
          <a:lstStyle/>
          <a:p>
            <a:endParaRPr lang="en-US" i="1" dirty="0">
              <a:solidFill>
                <a:srgbClr val="000000"/>
              </a:solidFill>
              <a:latin typeface="Helvetica Neue"/>
            </a:endParaRPr>
          </a:p>
        </p:txBody>
      </p:sp>
    </p:spTree>
    <p:extLst>
      <p:ext uri="{BB962C8B-B14F-4D97-AF65-F5344CB8AC3E}">
        <p14:creationId xmlns:p14="http://schemas.microsoft.com/office/powerpoint/2010/main" val="95618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a:prstGeom prst="rect">
            <a:avLst/>
          </a:prstGeom>
        </p:spPr>
      </p:sp>
      <p:sp>
        <p:nvSpPr>
          <p:cNvPr id="3" name="Notes Placeholder 2"/>
          <p:cNvSpPr>
            <a:spLocks noGrp="1"/>
          </p:cNvSpPr>
          <p:nvPr>
            <p:ph type="body" idx="1"/>
          </p:nvPr>
        </p:nvSpPr>
        <p:spPr>
          <a:xfrm>
            <a:off x="-8672052" y="-5530601"/>
            <a:ext cx="32210478" cy="33314734"/>
          </a:xfrm>
          <a:prstGeom prst="rect">
            <a:avLst/>
          </a:prstGeom>
        </p:spPr>
        <p:txBody>
          <a:bodyPr/>
          <a:lstStyle/>
          <a:p>
            <a:endParaRPr lang="en-US" dirty="0"/>
          </a:p>
        </p:txBody>
      </p:sp>
      <p:sp>
        <p:nvSpPr>
          <p:cNvPr id="5" name="Left Brace 4"/>
          <p:cNvSpPr/>
          <p:nvPr/>
        </p:nvSpPr>
        <p:spPr>
          <a:xfrm>
            <a:off x="0" y="7884687"/>
            <a:ext cx="521582" cy="4273107"/>
          </a:xfrm>
          <a:prstGeom prst="leftBrace">
            <a:avLst/>
          </a:prstGeom>
          <a:noFill/>
          <a:ln w="25400" cap="flat">
            <a:solidFill>
              <a:srgbClr val="FF0000"/>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67169" tIns="83583" rIns="167169" bIns="83583" numCol="1" spcCol="69654" rtlCol="0" anchor="t">
            <a:noAutofit/>
          </a:bodyPr>
          <a:lstStyle/>
          <a:p>
            <a:pPr defTabSz="1671706" latinLnBrk="1"/>
            <a:endParaRPr lang="en-US" sz="3300"/>
          </a:p>
        </p:txBody>
      </p:sp>
    </p:spTree>
    <p:extLst>
      <p:ext uri="{BB962C8B-B14F-4D97-AF65-F5344CB8AC3E}">
        <p14:creationId xmlns:p14="http://schemas.microsoft.com/office/powerpoint/2010/main" val="350650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32125" y="7894638"/>
            <a:ext cx="15452725" cy="8693150"/>
          </a:xfrm>
          <a:prstGeom prst="rect">
            <a:avLst/>
          </a:prstGeom>
        </p:spPr>
      </p:sp>
      <p:sp>
        <p:nvSpPr>
          <p:cNvPr id="3" name="Notes Placeholder 2"/>
          <p:cNvSpPr>
            <a:spLocks noGrp="1"/>
          </p:cNvSpPr>
          <p:nvPr>
            <p:ph type="body" idx="1"/>
          </p:nvPr>
        </p:nvSpPr>
        <p:spPr>
          <a:xfrm>
            <a:off x="-3581400" y="-4533900"/>
            <a:ext cx="20078700" cy="21711251"/>
          </a:xfrm>
          <a:prstGeom prst="rect">
            <a:avLst/>
          </a:prstGeom>
        </p:spPr>
        <p:txBody>
          <a:bodyPr/>
          <a:lstStyle/>
          <a:p>
            <a:endParaRPr lang="en-US" dirty="0"/>
          </a:p>
        </p:txBody>
      </p:sp>
    </p:spTree>
    <p:extLst>
      <p:ext uri="{BB962C8B-B14F-4D97-AF65-F5344CB8AC3E}">
        <p14:creationId xmlns:p14="http://schemas.microsoft.com/office/powerpoint/2010/main" val="29208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DDB74507-65D2-479A-A35E-CFF865AD5E4A}" type="slidenum">
              <a:rPr lang="en-US" smtClean="0"/>
              <a:t>2</a:t>
            </a:fld>
            <a:endParaRPr lang="en-US"/>
          </a:p>
        </p:txBody>
      </p:sp>
    </p:spTree>
    <p:extLst>
      <p:ext uri="{BB962C8B-B14F-4D97-AF65-F5344CB8AC3E}">
        <p14:creationId xmlns:p14="http://schemas.microsoft.com/office/powerpoint/2010/main" val="1955124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p:spPr>
      </p:sp>
      <p:sp>
        <p:nvSpPr>
          <p:cNvPr id="12" name="Notes Placeholder 1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48014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25" y="2252663"/>
            <a:ext cx="20021550" cy="11263312"/>
          </a:xfrm>
          <a:prstGeom prst="rect">
            <a:avLst/>
          </a:prstGeom>
        </p:spPr>
      </p:sp>
      <p:sp>
        <p:nvSpPr>
          <p:cNvPr id="3" name="Notes Placeholder 2"/>
          <p:cNvSpPr>
            <a:spLocks noGrp="1"/>
          </p:cNvSpPr>
          <p:nvPr>
            <p:ph type="body" idx="1"/>
          </p:nvPr>
        </p:nvSpPr>
        <p:spPr>
          <a:xfrm>
            <a:off x="-6286500" y="-3879915"/>
            <a:ext cx="25222199" cy="31693694"/>
          </a:xfrm>
          <a:prstGeom prst="rect">
            <a:avLst/>
          </a:prstGeom>
        </p:spPr>
        <p:txBody>
          <a:bodyPr/>
          <a:lstStyle/>
          <a:p>
            <a:pPr algn="l"/>
            <a:endParaRPr lang="en-GB" sz="3600" dirty="0">
              <a:solidFill>
                <a:srgbClr val="444444"/>
              </a:solidFill>
              <a:latin typeface="Calibri" panose="020F0502020204030204" pitchFamily="34" charset="0"/>
              <a:cs typeface="Calibri"/>
            </a:endParaRPr>
          </a:p>
        </p:txBody>
      </p:sp>
    </p:spTree>
    <p:extLst>
      <p:ext uri="{BB962C8B-B14F-4D97-AF65-F5344CB8AC3E}">
        <p14:creationId xmlns:p14="http://schemas.microsoft.com/office/powerpoint/2010/main" val="2026798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p:spPr>
      </p:sp>
      <p:sp>
        <p:nvSpPr>
          <p:cNvPr id="3" name="Notes Placeholder 2"/>
          <p:cNvSpPr>
            <a:spLocks noGrp="1"/>
          </p:cNvSpPr>
          <p:nvPr>
            <p:ph type="body" idx="1"/>
          </p:nvPr>
        </p:nvSpPr>
        <p:spPr>
          <a:xfrm>
            <a:off x="-9258300" y="-3909561"/>
            <a:ext cx="33832799" cy="31693694"/>
          </a:xfrm>
        </p:spPr>
        <p:txBody>
          <a:bodyPr/>
          <a:lstStyle/>
          <a:p>
            <a:pPr algn="l"/>
            <a:endParaRPr lang="en-US" dirty="0"/>
          </a:p>
        </p:txBody>
      </p:sp>
    </p:spTree>
    <p:extLst>
      <p:ext uri="{BB962C8B-B14F-4D97-AF65-F5344CB8AC3E}">
        <p14:creationId xmlns:p14="http://schemas.microsoft.com/office/powerpoint/2010/main" val="312301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5500" y="-117475"/>
            <a:ext cx="12833350" cy="7219950"/>
          </a:xfrm>
        </p:spPr>
      </p:sp>
      <p:sp>
        <p:nvSpPr>
          <p:cNvPr id="4" name="Notes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49371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0763" y="889000"/>
            <a:ext cx="8058150" cy="4532313"/>
          </a:xfrm>
        </p:spPr>
      </p:sp>
      <p:sp>
        <p:nvSpPr>
          <p:cNvPr id="6" name="Rectangle 5"/>
          <p:cNvSpPr/>
          <p:nvPr/>
        </p:nvSpPr>
        <p:spPr>
          <a:xfrm>
            <a:off x="501322" y="-2791528"/>
            <a:ext cx="7352095" cy="353468"/>
          </a:xfrm>
          <a:prstGeom prst="rect">
            <a:avLst/>
          </a:prstGeom>
          <a:ln>
            <a:solidFill>
              <a:srgbClr val="FF0000"/>
            </a:solidFill>
          </a:ln>
        </p:spPr>
        <p:txBody>
          <a:bodyPr wrap="square" lIns="167171" tIns="83585" rIns="167171" bIns="83585">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err="1">
                <a:ln>
                  <a:noFill/>
                </a:ln>
                <a:solidFill>
                  <a:srgbClr val="000000"/>
                </a:solidFill>
                <a:effectLst/>
                <a:uLnTx/>
                <a:uFillTx/>
                <a:latin typeface="Helvetica"/>
                <a:cs typeface="Helvetica"/>
                <a:sym typeface="Helvetica"/>
              </a:rPr>
              <a:t>Pembro</a:t>
            </a:r>
            <a:r>
              <a:rPr kumimoji="0" lang="en-US" sz="1200" b="0" i="0" u="none" strike="noStrike" kern="0" cap="none" spc="0" normalizeH="0" baseline="0" noProof="0">
                <a:ln>
                  <a:noFill/>
                </a:ln>
                <a:solidFill>
                  <a:srgbClr val="000000"/>
                </a:solidFill>
                <a:effectLst/>
                <a:uLnTx/>
                <a:uFillTx/>
                <a:latin typeface="Helvetica"/>
                <a:cs typeface="Helvetica"/>
                <a:sym typeface="Helvetica"/>
              </a:rPr>
              <a:t> and </a:t>
            </a:r>
            <a:r>
              <a:rPr kumimoji="0" lang="en-US" sz="1200" b="0" i="0" u="none" strike="noStrike" kern="0" cap="none" spc="0" normalizeH="0" baseline="0" noProof="0" err="1">
                <a:ln>
                  <a:noFill/>
                </a:ln>
                <a:solidFill>
                  <a:srgbClr val="000000"/>
                </a:solidFill>
                <a:effectLst/>
                <a:uLnTx/>
                <a:uFillTx/>
                <a:latin typeface="Helvetica"/>
                <a:cs typeface="Helvetica"/>
                <a:sym typeface="Helvetica"/>
              </a:rPr>
              <a:t>atezo</a:t>
            </a:r>
            <a:r>
              <a:rPr kumimoji="0" lang="en-US" sz="1200" b="0" i="0" u="none" strike="noStrike" kern="0" cap="none" spc="0" normalizeH="0" baseline="0" noProof="0">
                <a:ln>
                  <a:noFill/>
                </a:ln>
                <a:solidFill>
                  <a:srgbClr val="000000"/>
                </a:solidFill>
                <a:effectLst/>
                <a:uLnTx/>
                <a:uFillTx/>
                <a:latin typeface="Helvetica"/>
                <a:cs typeface="Helvetica"/>
                <a:sym typeface="Helvetica"/>
              </a:rPr>
              <a:t> </a:t>
            </a:r>
            <a:r>
              <a:rPr kumimoji="0" lang="en-US" sz="1200" b="0" i="0" u="none" strike="noStrike" kern="0" cap="none" spc="0" normalizeH="0" baseline="0" noProof="0" err="1">
                <a:ln>
                  <a:noFill/>
                </a:ln>
                <a:solidFill>
                  <a:srgbClr val="000000"/>
                </a:solidFill>
                <a:effectLst/>
                <a:uLnTx/>
                <a:uFillTx/>
                <a:latin typeface="Helvetica"/>
                <a:cs typeface="Helvetica"/>
                <a:sym typeface="Helvetica"/>
              </a:rPr>
              <a:t>combos_WCLC</a:t>
            </a:r>
            <a:r>
              <a:rPr kumimoji="0" lang="en-US" sz="1200" b="0" i="0" u="none" strike="noStrike" kern="0" cap="none" spc="0" normalizeH="0" baseline="0" noProof="0">
                <a:ln>
                  <a:noFill/>
                </a:ln>
                <a:solidFill>
                  <a:srgbClr val="000000"/>
                </a:solidFill>
                <a:effectLst/>
                <a:uLnTx/>
                <a:uFillTx/>
                <a:latin typeface="Helvetica"/>
                <a:cs typeface="Helvetica"/>
                <a:sym typeface="Helvetica"/>
              </a:rPr>
              <a:t> LBA_5.26.22_FINAL: 1-A-3, pg2 table|</a:t>
            </a:r>
          </a:p>
        </p:txBody>
      </p:sp>
      <p:sp>
        <p:nvSpPr>
          <p:cNvPr id="17" name="Rectangle 16"/>
          <p:cNvSpPr/>
          <p:nvPr/>
        </p:nvSpPr>
        <p:spPr>
          <a:xfrm>
            <a:off x="10843360" y="4184204"/>
            <a:ext cx="227948" cy="276999"/>
          </a:xfrm>
          <a:prstGeom prst="rect">
            <a:avLst/>
          </a:prstGeom>
        </p:spPr>
        <p:txBody>
          <a:bodyPr wrap="none">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FF0000"/>
                </a:solidFill>
                <a:effectLst/>
                <a:uLnTx/>
                <a:uFillTx/>
                <a:latin typeface="Helvetica"/>
                <a:cs typeface="Helvetica"/>
                <a:sym typeface="Helvetica"/>
              </a:rPr>
              <a:t> </a:t>
            </a:r>
          </a:p>
        </p:txBody>
      </p:sp>
      <p:sp>
        <p:nvSpPr>
          <p:cNvPr id="7" name="Notes Placeholder 6"/>
          <p:cNvSpPr>
            <a:spLocks noGrp="1"/>
          </p:cNvSpPr>
          <p:nvPr>
            <p:ph type="body" sz="quarter" idx="10"/>
          </p:nvPr>
        </p:nvSpPr>
        <p:spPr/>
        <p:txBody>
          <a:bodyPr/>
          <a:lstStyle/>
          <a:p>
            <a:endParaRPr lang="en-US" dirty="0"/>
          </a:p>
        </p:txBody>
      </p:sp>
      <p:sp>
        <p:nvSpPr>
          <p:cNvPr id="8" name="Notes Placeholder 7"/>
          <p:cNvSpPr>
            <a:spLocks noGrp="1"/>
          </p:cNvSpPr>
          <p:nvPr>
            <p:ph type="body" idx="1"/>
          </p:nvPr>
        </p:nvSpPr>
        <p:spPr/>
        <p:txBody>
          <a:bodyPr/>
          <a:lstStyle/>
          <a:p>
            <a:endParaRPr lang="en-US"/>
          </a:p>
        </p:txBody>
      </p:sp>
    </p:spTree>
    <p:extLst>
      <p:ext uri="{BB962C8B-B14F-4D97-AF65-F5344CB8AC3E}">
        <p14:creationId xmlns:p14="http://schemas.microsoft.com/office/powerpoint/2010/main" val="3759056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01744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6538" y="2252663"/>
            <a:ext cx="20021551" cy="11263312"/>
          </a:xfrm>
          <a:prstGeom prst="rect">
            <a:avLst/>
          </a:prstGeom>
        </p:spPr>
      </p:sp>
      <p:sp>
        <p:nvSpPr>
          <p:cNvPr id="3" name="Notes Placeholder 2"/>
          <p:cNvSpPr>
            <a:spLocks noGrp="1"/>
          </p:cNvSpPr>
          <p:nvPr>
            <p:ph type="body" idx="1"/>
          </p:nvPr>
        </p:nvSpPr>
        <p:spPr>
          <a:xfrm>
            <a:off x="-6489290" y="-6436478"/>
            <a:ext cx="21194303" cy="34220611"/>
          </a:xfrm>
          <a:prstGeom prst="rect">
            <a:avLst/>
          </a:prstGeom>
        </p:spPr>
        <p:txBody>
          <a:bodyPr/>
          <a:lstStyle/>
          <a:p>
            <a:endParaRPr lang="en-US" b="1" i="1" dirty="0"/>
          </a:p>
        </p:txBody>
      </p:sp>
    </p:spTree>
    <p:extLst>
      <p:ext uri="{BB962C8B-B14F-4D97-AF65-F5344CB8AC3E}">
        <p14:creationId xmlns:p14="http://schemas.microsoft.com/office/powerpoint/2010/main" val="308029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3" name="Picture 14"/>
          <p:cNvPicPr>
            <a:picLocks noChangeAspect="1"/>
          </p:cNvPicPr>
          <p:nvPr userDrawn="1"/>
        </p:nvPicPr>
        <p:blipFill>
          <a:blip r:embed="rId2" cstate="print"/>
          <a:srcRect/>
          <a:stretch>
            <a:fillRect/>
          </a:stretch>
        </p:blipFill>
        <p:spPr bwMode="auto">
          <a:xfrm>
            <a:off x="5373688" y="3944541"/>
            <a:ext cx="3632200" cy="1085850"/>
          </a:xfrm>
          <a:prstGeom prst="rect">
            <a:avLst/>
          </a:prstGeom>
          <a:noFill/>
          <a:ln w="9525">
            <a:noFill/>
            <a:miter lim="800000"/>
            <a:headEnd/>
            <a:tailEnd/>
          </a:ln>
        </p:spPr>
      </p:pic>
      <p:sp>
        <p:nvSpPr>
          <p:cNvPr id="4" name="Title 1"/>
          <p:cNvSpPr>
            <a:spLocks noGrp="1"/>
          </p:cNvSpPr>
          <p:nvPr userDrawn="1"/>
        </p:nvSpPr>
        <p:spPr>
          <a:xfrm>
            <a:off x="1036638" y="665560"/>
            <a:ext cx="7859712" cy="1102519"/>
          </a:xfrm>
          <a:prstGeom prst="rect">
            <a:avLst/>
          </a:prstGeom>
        </p:spPr>
        <p:txBody>
          <a:bodyPr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fontAlgn="base">
              <a:spcAft>
                <a:spcPct val="0"/>
              </a:spcAft>
              <a:defRPr/>
            </a:pPr>
            <a:endParaRPr lang="en-US" sz="3600" b="1" i="1">
              <a:solidFill>
                <a:srgbClr val="007CC3"/>
              </a:solidFill>
              <a:cs typeface="Arial"/>
            </a:endParaRPr>
          </a:p>
        </p:txBody>
      </p:sp>
      <p:sp>
        <p:nvSpPr>
          <p:cNvPr id="5" name="TextBox 3"/>
          <p:cNvSpPr txBox="1"/>
          <p:nvPr userDrawn="1"/>
        </p:nvSpPr>
        <p:spPr>
          <a:xfrm>
            <a:off x="4967288" y="1660922"/>
            <a:ext cx="4176712" cy="307777"/>
          </a:xfrm>
          <a:prstGeom prst="rect">
            <a:avLst/>
          </a:prstGeom>
          <a:solidFill>
            <a:schemeClr val="bg1"/>
          </a:solidFill>
        </p:spPr>
        <p:txBody>
          <a:bodyPr>
            <a:spAutoFit/>
          </a:bodyPr>
          <a:lstStyle/>
          <a:p>
            <a:pPr algn="ctr" fontAlgn="base">
              <a:spcBef>
                <a:spcPct val="50000"/>
              </a:spcBef>
              <a:spcAft>
                <a:spcPct val="0"/>
              </a:spcAft>
              <a:defRPr/>
            </a:pPr>
            <a:endParaRPr lang="en-GB" sz="1400" b="1" i="1">
              <a:solidFill>
                <a:srgbClr val="000000"/>
              </a:solidFill>
              <a:ea typeface="MS PGothic" pitchFamily="34" charset="-128"/>
            </a:endParaRPr>
          </a:p>
        </p:txBody>
      </p:sp>
      <p:sp>
        <p:nvSpPr>
          <p:cNvPr id="6" name="Text Placeholder 5"/>
          <p:cNvSpPr>
            <a:spLocks noGrp="1"/>
          </p:cNvSpPr>
          <p:nvPr>
            <p:ph type="body" sz="quarter" idx="10"/>
          </p:nvPr>
        </p:nvSpPr>
        <p:spPr>
          <a:xfrm>
            <a:off x="179512" y="195486"/>
            <a:ext cx="8785101" cy="1512169"/>
          </a:xfrm>
        </p:spPr>
        <p:txBody>
          <a:bodyPr anchor="b"/>
          <a:lstStyle>
            <a:lvl1pPr marL="0" indent="0" algn="r">
              <a:buNone/>
              <a:defRPr sz="3600">
                <a:solidFill>
                  <a:schemeClr val="accent1"/>
                </a:solidFill>
              </a:defRPr>
            </a:lvl1pPr>
          </a:lstStyle>
          <a:p>
            <a:pPr lvl="0"/>
            <a:r>
              <a:rPr lang="en-US" dirty="0"/>
              <a:t>Click to 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00" y="4171950"/>
            <a:ext cx="1080407" cy="1080407"/>
          </a:xfrm>
          <a:prstGeom prst="rect">
            <a:avLst/>
          </a:prstGeom>
        </p:spPr>
      </p:pic>
    </p:spTree>
    <p:extLst>
      <p:ext uri="{BB962C8B-B14F-4D97-AF65-F5344CB8AC3E}">
        <p14:creationId xmlns:p14="http://schemas.microsoft.com/office/powerpoint/2010/main" val="23848305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7985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2" y="1681164"/>
            <a:ext cx="8388424" cy="1282304"/>
          </a:xfrm>
          <a:prstGeom prst="rect">
            <a:avLst/>
          </a:prstGeom>
          <a:solidFill>
            <a:srgbClr val="1D5680"/>
          </a:solidFill>
          <a:ln w="9525" cap="flat" cmpd="sng" algn="ctr">
            <a:noFill/>
            <a:prstDash val="solid"/>
            <a:round/>
            <a:headEnd type="none" w="med" len="med"/>
            <a:tailEnd type="none" w="med" len="med"/>
          </a:ln>
          <a:effectLst/>
        </p:spPr>
        <p:txBody>
          <a:bodyPr vert="horz" wrap="squar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p:txBody>
      </p:sp>
      <p:sp>
        <p:nvSpPr>
          <p:cNvPr id="281613" name="Rectangle 13"/>
          <p:cNvSpPr>
            <a:spLocks noGrp="1" noChangeArrowheads="1"/>
          </p:cNvSpPr>
          <p:nvPr>
            <p:ph type="ctrTitle"/>
          </p:nvPr>
        </p:nvSpPr>
        <p:spPr>
          <a:xfrm>
            <a:off x="396000" y="1681164"/>
            <a:ext cx="8116888" cy="1282304"/>
          </a:xfrm>
        </p:spPr>
        <p:txBody>
          <a:bodyPr anchor="ctr"/>
          <a:lstStyle>
            <a:lvl1pPr>
              <a:spcBef>
                <a:spcPct val="20000"/>
              </a:spcBef>
              <a:defRPr sz="2100">
                <a:solidFill>
                  <a:schemeClr val="bg1"/>
                </a:solidFill>
              </a:defRPr>
            </a:lvl1pPr>
          </a:lstStyle>
          <a:p>
            <a:r>
              <a:rPr lang="en-US" dirty="0"/>
              <a:t>Click to edit Master title style</a:t>
            </a:r>
          </a:p>
        </p:txBody>
      </p:sp>
      <p:sp>
        <p:nvSpPr>
          <p:cNvPr id="281614" name="Rectangle 14"/>
          <p:cNvSpPr>
            <a:spLocks noGrp="1" noChangeArrowheads="1"/>
          </p:cNvSpPr>
          <p:nvPr>
            <p:ph type="subTitle" idx="1"/>
          </p:nvPr>
        </p:nvSpPr>
        <p:spPr>
          <a:xfrm>
            <a:off x="396000" y="3427811"/>
            <a:ext cx="8116888" cy="790575"/>
          </a:xfrm>
          <a:ln/>
        </p:spPr>
        <p:txBody>
          <a:bodyPr/>
          <a:lstStyle>
            <a:lvl1pPr marL="0" indent="0">
              <a:lnSpc>
                <a:spcPct val="115000"/>
              </a:lnSpc>
              <a:spcBef>
                <a:spcPct val="35000"/>
              </a:spcBef>
              <a:buFontTx/>
              <a:buNone/>
              <a:defRPr sz="1125">
                <a:solidFill>
                  <a:schemeClr val="tx2"/>
                </a:solidFill>
              </a:defRPr>
            </a:lvl1pPr>
          </a:lstStyle>
          <a:p>
            <a:r>
              <a:rPr lang="en-US" dirty="0"/>
              <a:t>Click to edit Master subtitle style</a:t>
            </a:r>
          </a:p>
        </p:txBody>
      </p:sp>
      <p:sp>
        <p:nvSpPr>
          <p:cNvPr id="9" name="Rectangle 8"/>
          <p:cNvSpPr>
            <a:spLocks/>
          </p:cNvSpPr>
          <p:nvPr userDrawn="1"/>
        </p:nvSpPr>
        <p:spPr bwMode="auto">
          <a:xfrm>
            <a:off x="8495928" y="1681165"/>
            <a:ext cx="648072" cy="1282303"/>
          </a:xfrm>
          <a:prstGeom prst="rect">
            <a:avLst/>
          </a:prstGeom>
          <a:solidFill>
            <a:srgbClr val="377D83">
              <a:alpha val="50000"/>
            </a:srgbClr>
          </a:solidFill>
          <a:ln w="9525" cap="flat" cmpd="sng" algn="ctr">
            <a:noFill/>
            <a:prstDash val="solid"/>
            <a:round/>
            <a:headEnd type="none" w="med" len="med"/>
            <a:tailEnd type="none" w="med" len="med"/>
          </a:ln>
          <a:effectLst/>
        </p:spPr>
        <p:txBody>
          <a:bodyPr vert="horz" wrap="squar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pic>
        <p:nvPicPr>
          <p:cNvPr id="6" name="Picture 5">
            <a:extLst>
              <a:ext uri="{FF2B5EF4-FFF2-40B4-BE49-F238E27FC236}">
                <a16:creationId xmlns:a16="http://schemas.microsoft.com/office/drawing/2014/main" id="{79053B5D-DFBD-4DC8-BB51-08142B6E77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847821" y="500575"/>
            <a:ext cx="2644455" cy="679118"/>
          </a:xfrm>
          <a:prstGeom prst="rect">
            <a:avLst/>
          </a:prstGeom>
        </p:spPr>
      </p:pic>
      <p:sp>
        <p:nvSpPr>
          <p:cNvPr id="8" name="Text Box 10">
            <a:extLst>
              <a:ext uri="{FF2B5EF4-FFF2-40B4-BE49-F238E27FC236}">
                <a16:creationId xmlns:a16="http://schemas.microsoft.com/office/drawing/2014/main" id="{D1DA5CFE-D004-4447-9DF4-7FE2060BC997}"/>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 </a:t>
            </a:r>
          </a:p>
        </p:txBody>
      </p:sp>
      <p:sp>
        <p:nvSpPr>
          <p:cNvPr id="10" name="TextBox 9">
            <a:extLst>
              <a:ext uri="{FF2B5EF4-FFF2-40B4-BE49-F238E27FC236}">
                <a16:creationId xmlns:a16="http://schemas.microsoft.com/office/drawing/2014/main" id="{6BE2BC4B-9977-4018-BBE9-4FCD8022F97B}"/>
              </a:ext>
            </a:extLst>
          </p:cNvPr>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2349887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95056" y="10241"/>
            <a:ext cx="6813581" cy="832247"/>
          </a:xfrm>
        </p:spPr>
        <p:txBody>
          <a:bodyPr lIns="90000"/>
          <a:lstStyle>
            <a:lvl1pPr>
              <a:defRPr sz="2100"/>
            </a:lvl1pPr>
          </a:lstStyle>
          <a:p>
            <a:r>
              <a:rPr lang="en-US" dirty="0"/>
              <a:t>Click to edit Master title style</a:t>
            </a:r>
          </a:p>
        </p:txBody>
      </p:sp>
      <p:sp>
        <p:nvSpPr>
          <p:cNvPr id="3" name="Content Placeholder 2"/>
          <p:cNvSpPr>
            <a:spLocks noGrp="1"/>
          </p:cNvSpPr>
          <p:nvPr>
            <p:ph idx="1"/>
          </p:nvPr>
        </p:nvSpPr>
        <p:spPr>
          <a:xfrm>
            <a:off x="396000" y="987576"/>
            <a:ext cx="8402400" cy="3470126"/>
          </a:xfrm>
        </p:spPr>
        <p:txBody>
          <a:bodyPr/>
          <a:lstStyle>
            <a:lvl2pPr marL="471464" indent="-214303">
              <a:buFont typeface="Arial" panose="020B0604020202020204" pitchFamily="34" charset="0"/>
              <a:buChar char="•"/>
              <a:defRPr/>
            </a:lvl2pPr>
            <a:lvl3pPr marL="728627" indent="-214303">
              <a:buFont typeface="Arial" panose="020B0604020202020204" pitchFamily="34" charset="0"/>
              <a:buChar char="-"/>
              <a:defRPr/>
            </a:lvl3pPr>
            <a:lvl5pPr marL="1157230" indent="-128582">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1895918"/>
      </p:ext>
    </p:extLst>
  </p:cSld>
  <p:clrMapOvr>
    <a:masterClrMapping/>
  </p:clrMapOvr>
  <p:transition>
    <p:wipe dir="r"/>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100"/>
            </a:lvl1pPr>
          </a:lstStyle>
          <a:p>
            <a:r>
              <a:rPr lang="en-US" dirty="0"/>
              <a:t>Click to edit Master title style</a:t>
            </a:r>
          </a:p>
        </p:txBody>
      </p:sp>
    </p:spTree>
    <p:extLst>
      <p:ext uri="{BB962C8B-B14F-4D97-AF65-F5344CB8AC3E}">
        <p14:creationId xmlns:p14="http://schemas.microsoft.com/office/powerpoint/2010/main" val="24341202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525" y="10241"/>
            <a:ext cx="6801112" cy="832247"/>
          </a:xfrm>
        </p:spPr>
        <p:txBody>
          <a:bodyPr lIns="90000"/>
          <a:lstStyle>
            <a:lvl1pPr>
              <a:defRPr sz="2100"/>
            </a:lvl1pPr>
          </a:lstStyle>
          <a:p>
            <a:r>
              <a:rPr lang="en-US" dirty="0"/>
              <a:t>Click to edit Master title style</a:t>
            </a:r>
          </a:p>
        </p:txBody>
      </p:sp>
      <p:sp>
        <p:nvSpPr>
          <p:cNvPr id="3" name="Content Placeholder 2"/>
          <p:cNvSpPr>
            <a:spLocks noGrp="1"/>
          </p:cNvSpPr>
          <p:nvPr>
            <p:ph idx="1"/>
          </p:nvPr>
        </p:nvSpPr>
        <p:spPr>
          <a:xfrm>
            <a:off x="396000" y="987577"/>
            <a:ext cx="8424150" cy="3470126"/>
          </a:xfrm>
        </p:spPr>
        <p:txBody>
          <a:bodyPr/>
          <a:lstStyle>
            <a:lvl2pPr marL="471464" indent="-214302">
              <a:buFont typeface="Arial" panose="020B0604020202020204" pitchFamily="34" charset="0"/>
              <a:buChar char="•"/>
              <a:defRPr sz="1200"/>
            </a:lvl2pPr>
            <a:lvl3pPr marL="728627" indent="-214302">
              <a:buFont typeface="Arial" panose="020B0604020202020204" pitchFamily="34" charset="0"/>
              <a:buChar char="-"/>
              <a:defRPr sz="1050"/>
            </a:lvl3pPr>
            <a:lvl4pPr>
              <a:defRPr sz="900"/>
            </a:lvl4pPr>
            <a:lvl5pPr marL="1157230" indent="-128582">
              <a:buFont typeface="Courier New" panose="02070309020205020404" pitchFamily="49" charset="0"/>
              <a:buChar char="o"/>
              <a:defRPr sz="7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6">
            <a:extLst>
              <a:ext uri="{FF2B5EF4-FFF2-40B4-BE49-F238E27FC236}">
                <a16:creationId xmlns:a16="http://schemas.microsoft.com/office/drawing/2014/main" id="{35C92DD1-145E-4371-A67D-7751A3313482}"/>
              </a:ext>
            </a:extLst>
          </p:cNvPr>
          <p:cNvSpPr>
            <a:spLocks noGrp="1"/>
          </p:cNvSpPr>
          <p:nvPr>
            <p:ph type="body" sz="quarter" idx="10" hasCustomPrompt="1"/>
          </p:nvPr>
        </p:nvSpPr>
        <p:spPr>
          <a:xfrm>
            <a:off x="396000" y="4613028"/>
            <a:ext cx="7662150" cy="178895"/>
          </a:xfrm>
        </p:spPr>
        <p:txBody>
          <a:bodyPr wrap="square" anchor="b" anchorCtr="0">
            <a:noAutofit/>
          </a:bodyPr>
          <a:lstStyle>
            <a:lvl1pPr marL="0" indent="0">
              <a:lnSpc>
                <a:spcPct val="100000"/>
              </a:lnSpc>
              <a:spcBef>
                <a:spcPts val="0"/>
              </a:spcBef>
              <a:spcAft>
                <a:spcPts val="0"/>
              </a:spcAft>
              <a:buNone/>
              <a:defRPr sz="675" baseline="0">
                <a:solidFill>
                  <a:schemeClr val="tx1"/>
                </a:solidFill>
              </a:defRPr>
            </a:lvl1pPr>
          </a:lstStyle>
          <a:p>
            <a:pPr lvl="0"/>
            <a:r>
              <a:rPr lang="en-GB" dirty="0"/>
              <a:t>References </a:t>
            </a:r>
          </a:p>
        </p:txBody>
      </p:sp>
    </p:spTree>
    <p:extLst>
      <p:ext uri="{BB962C8B-B14F-4D97-AF65-F5344CB8AC3E}">
        <p14:creationId xmlns:p14="http://schemas.microsoft.com/office/powerpoint/2010/main" val="220513915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32145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ub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512064" y="1329453"/>
            <a:ext cx="8119872" cy="14542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0"/>
          </p:nvPr>
        </p:nvSpPr>
        <p:spPr>
          <a:xfrm>
            <a:off x="512763" y="960121"/>
            <a:ext cx="8120062" cy="369332"/>
          </a:xfrm>
        </p:spPr>
        <p:txBody>
          <a:bodyPr>
            <a:noAutofit/>
          </a:bodyPr>
          <a:lstStyle>
            <a:lvl1pPr>
              <a:buFontTx/>
              <a:buNone/>
              <a:defRPr sz="1800" b="1">
                <a:solidFill>
                  <a:srgbClr val="1D5680"/>
                </a:solidFill>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extLst>
      <p:ext uri="{BB962C8B-B14F-4D97-AF65-F5344CB8AC3E}">
        <p14:creationId xmlns:p14="http://schemas.microsoft.com/office/powerpoint/2010/main" val="286569715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FFBAD49-1F68-914B-9DFB-5D552C1A2BEB}" type="slidenum">
              <a:rPr lang="en-US" smtClean="0"/>
              <a:pPr/>
              <a:t>‹#›</a:t>
            </a:fld>
            <a:endParaRPr lang="en-US" dirty="0"/>
          </a:p>
        </p:txBody>
      </p:sp>
      <p:sp>
        <p:nvSpPr>
          <p:cNvPr id="4" name="Footer Placeholder 3">
            <a:extLst>
              <a:ext uri="{FF2B5EF4-FFF2-40B4-BE49-F238E27FC236}">
                <a16:creationId xmlns:a16="http://schemas.microsoft.com/office/drawing/2014/main" id="{46298265-B5DE-D240-8D91-37682A64E976}"/>
              </a:ext>
            </a:extLst>
          </p:cNvPr>
          <p:cNvSpPr>
            <a:spLocks noGrp="1"/>
          </p:cNvSpPr>
          <p:nvPr>
            <p:ph type="ftr" sz="quarter" idx="13"/>
          </p:nvPr>
        </p:nvSpPr>
        <p:spPr/>
        <p:txBody>
          <a:bodyPr/>
          <a:lstStyle/>
          <a:p>
            <a:endParaRPr lang="en-US" dirty="0"/>
          </a:p>
        </p:txBody>
      </p:sp>
      <p:sp>
        <p:nvSpPr>
          <p:cNvPr id="11" name="Title Placeholder 1">
            <a:extLst>
              <a:ext uri="{FF2B5EF4-FFF2-40B4-BE49-F238E27FC236}">
                <a16:creationId xmlns:a16="http://schemas.microsoft.com/office/drawing/2014/main" id="{55AC5C18-4706-7646-9E83-C749BCC1B1A1}"/>
              </a:ext>
            </a:extLst>
          </p:cNvPr>
          <p:cNvSpPr>
            <a:spLocks noGrp="1"/>
          </p:cNvSpPr>
          <p:nvPr>
            <p:ph type="title"/>
          </p:nvPr>
        </p:nvSpPr>
        <p:spPr>
          <a:xfrm>
            <a:off x="229167" y="161925"/>
            <a:ext cx="7593242" cy="906208"/>
          </a:xfrm>
          <a:prstGeom prst="rect">
            <a:avLst/>
          </a:prstGeom>
          <a:noFill/>
        </p:spPr>
        <p:txBody>
          <a:bodyPr vert="horz" lIns="0" tIns="0" rIns="0" bIns="0" rtlCol="0" anchor="ctr">
            <a:normAutofit/>
          </a:bodyPr>
          <a:lstStyle/>
          <a:p>
            <a:endParaRPr lang="en-US" dirty="0"/>
          </a:p>
        </p:txBody>
      </p:sp>
      <p:sp>
        <p:nvSpPr>
          <p:cNvPr id="13" name="Text Placeholder 12">
            <a:extLst>
              <a:ext uri="{FF2B5EF4-FFF2-40B4-BE49-F238E27FC236}">
                <a16:creationId xmlns:a16="http://schemas.microsoft.com/office/drawing/2014/main" id="{200DA3F5-A744-CF45-8ACA-18DF51A17D99}"/>
              </a:ext>
            </a:extLst>
          </p:cNvPr>
          <p:cNvSpPr>
            <a:spLocks noGrp="1"/>
          </p:cNvSpPr>
          <p:nvPr>
            <p:ph type="body" sz="quarter" idx="14"/>
          </p:nvPr>
        </p:nvSpPr>
        <p:spPr>
          <a:xfrm>
            <a:off x="229167" y="1202532"/>
            <a:ext cx="7593242" cy="322659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84142"/>
      </p:ext>
    </p:extLst>
  </p:cSld>
  <p:clrMapOvr>
    <a:masterClrMapping/>
  </p:clrMapOvr>
  <p:extLst>
    <p:ext uri="{DCECCB84-F9BA-43D5-87BE-67443E8EF086}">
      <p15:sldGuideLst xmlns:p15="http://schemas.microsoft.com/office/powerpoint/2012/main">
        <p15:guide id="1" pos="14977">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1.emf"/><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2CF065-C248-4E2D-9929-49064158EA4C}"/>
              </a:ext>
            </a:extLst>
          </p:cNvPr>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BC877026-2EB6-4642-AE0A-88DCB242210D}"/>
              </a:ext>
            </a:extLst>
          </p:cNvPr>
          <p:cNvSpPr/>
          <p:nvPr userDrawn="1"/>
        </p:nvSpPr>
        <p:spPr bwMode="auto">
          <a:xfrm>
            <a:off x="179514" y="841068"/>
            <a:ext cx="8136904" cy="60698"/>
          </a:xfrm>
          <a:prstGeom prst="rect">
            <a:avLst/>
          </a:prstGeom>
          <a:solidFill>
            <a:srgbClr val="1D5680"/>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B3A0337C-BC91-4CE3-95D7-7DFE6B5FAB26}"/>
              </a:ext>
            </a:extLst>
          </p:cNvPr>
          <p:cNvSpPr/>
          <p:nvPr userDrawn="1"/>
        </p:nvSpPr>
        <p:spPr bwMode="auto">
          <a:xfrm>
            <a:off x="8359100" y="841068"/>
            <a:ext cx="470083" cy="60698"/>
          </a:xfrm>
          <a:prstGeom prst="rect">
            <a:avLst/>
          </a:prstGeom>
          <a:solidFill>
            <a:srgbClr val="377D83">
              <a:alpha val="49804"/>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A5711E79-0306-4CF2-ADC0-237F6BEB2F0E}"/>
              </a:ext>
            </a:extLst>
          </p:cNvPr>
          <p:cNvSpPr/>
          <p:nvPr userDrawn="1"/>
        </p:nvSpPr>
        <p:spPr bwMode="auto">
          <a:xfrm>
            <a:off x="8876776" y="841068"/>
            <a:ext cx="265640" cy="60698"/>
          </a:xfrm>
          <a:prstGeom prst="rect">
            <a:avLst/>
          </a:prstGeom>
          <a:solidFill>
            <a:srgbClr val="7BCBBA">
              <a:alpha val="24706"/>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8" name="Text Box 10">
            <a:extLst>
              <a:ext uri="{FF2B5EF4-FFF2-40B4-BE49-F238E27FC236}">
                <a16:creationId xmlns:a16="http://schemas.microsoft.com/office/drawing/2014/main" id="{C8AAB484-F8A0-466E-B597-B495B3FC69D9}"/>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a:t>
            </a:r>
          </a:p>
        </p:txBody>
      </p:sp>
      <p:pic>
        <p:nvPicPr>
          <p:cNvPr id="9" name="Picture 8">
            <a:extLst>
              <a:ext uri="{FF2B5EF4-FFF2-40B4-BE49-F238E27FC236}">
                <a16:creationId xmlns:a16="http://schemas.microsoft.com/office/drawing/2014/main" id="{CD309256-3BC3-4431-81B9-D6EE852EE1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01001" y="4784408"/>
            <a:ext cx="1059023" cy="3015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ransition spd="med"/>
  <p:hf sldNum="0" hd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E77CB6-215F-4F53-B562-C1CD670B2EB3}"/>
              </a:ext>
            </a:extLst>
          </p:cNvPr>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6757E64C-490C-467C-A20E-4015D5B531BD}"/>
              </a:ext>
            </a:extLst>
          </p:cNvPr>
          <p:cNvSpPr/>
          <p:nvPr userDrawn="1"/>
        </p:nvSpPr>
        <p:spPr bwMode="auto">
          <a:xfrm>
            <a:off x="179514" y="841068"/>
            <a:ext cx="8136904" cy="60698"/>
          </a:xfrm>
          <a:prstGeom prst="rect">
            <a:avLst/>
          </a:prstGeom>
          <a:solidFill>
            <a:srgbClr val="1D5680"/>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5" name="Rectangle 4">
            <a:extLst>
              <a:ext uri="{FF2B5EF4-FFF2-40B4-BE49-F238E27FC236}">
                <a16:creationId xmlns:a16="http://schemas.microsoft.com/office/drawing/2014/main" id="{F996DDDC-A44F-4067-9016-2C380B15524D}"/>
              </a:ext>
            </a:extLst>
          </p:cNvPr>
          <p:cNvSpPr/>
          <p:nvPr userDrawn="1"/>
        </p:nvSpPr>
        <p:spPr bwMode="auto">
          <a:xfrm>
            <a:off x="8359100" y="841068"/>
            <a:ext cx="470083" cy="60698"/>
          </a:xfrm>
          <a:prstGeom prst="rect">
            <a:avLst/>
          </a:prstGeom>
          <a:solidFill>
            <a:srgbClr val="377D83">
              <a:alpha val="49804"/>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54CBE4D7-BA29-4A46-898B-2E62CAAD4874}"/>
              </a:ext>
            </a:extLst>
          </p:cNvPr>
          <p:cNvSpPr/>
          <p:nvPr userDrawn="1"/>
        </p:nvSpPr>
        <p:spPr bwMode="auto">
          <a:xfrm>
            <a:off x="8876776" y="841068"/>
            <a:ext cx="265640" cy="60698"/>
          </a:xfrm>
          <a:prstGeom prst="rect">
            <a:avLst/>
          </a:prstGeom>
          <a:solidFill>
            <a:srgbClr val="7BCBBA">
              <a:alpha val="24706"/>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7" name="Text Box 10">
            <a:extLst>
              <a:ext uri="{FF2B5EF4-FFF2-40B4-BE49-F238E27FC236}">
                <a16:creationId xmlns:a16="http://schemas.microsoft.com/office/drawing/2014/main" id="{15BC6A44-F002-4B09-BA20-D2CAC95027E1}"/>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a:t>
            </a:r>
          </a:p>
        </p:txBody>
      </p:sp>
      <p:pic>
        <p:nvPicPr>
          <p:cNvPr id="8" name="Picture 7">
            <a:extLst>
              <a:ext uri="{FF2B5EF4-FFF2-40B4-BE49-F238E27FC236}">
                <a16:creationId xmlns:a16="http://schemas.microsoft.com/office/drawing/2014/main" id="{A836B378-DB1D-41E6-A996-0D7AD429CA8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001001" y="4784408"/>
            <a:ext cx="1059023" cy="301527"/>
          </a:xfrm>
          <a:prstGeom prst="rect">
            <a:avLst/>
          </a:prstGeom>
        </p:spPr>
      </p:pic>
    </p:spTree>
    <p:extLst>
      <p:ext uri="{BB962C8B-B14F-4D97-AF65-F5344CB8AC3E}">
        <p14:creationId xmlns:p14="http://schemas.microsoft.com/office/powerpoint/2010/main" val="3335681860"/>
      </p:ext>
    </p:extLst>
  </p:cSld>
  <p:clrMap bg1="lt1" tx1="dk1" bg2="lt2" tx2="dk2" accent1="accent1" accent2="accent2" accent3="accent3" accent4="accent4" accent5="accent5" accent6="accent6" hlink="hlink" folHlink="folHlink"/>
  <p:sldLayoutIdLst>
    <p:sldLayoutId id="2147483651" r:id="rId1"/>
  </p:sldLayoutIdLst>
  <p:transition spd="med"/>
  <p:hf sldNum="0" hdr="0" dt="0"/>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Calibri"/>
          <a:ea typeface="Calibri"/>
          <a:cs typeface="Calibri"/>
          <a:sym typeface="Calibri"/>
        </a:defRPr>
      </a:lvl9pPr>
    </p:titleStyle>
    <p:bodyStyle>
      <a:lvl1pPr marL="342900" marR="0" indent="-3429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1pPr>
      <a:lvl2pPr marL="342900" marR="0" indent="-3810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2pPr>
      <a:lvl3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3pPr>
      <a:lvl4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4pPr>
      <a:lvl5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5pPr>
      <a:lvl6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6pPr>
      <a:lvl7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7pPr>
      <a:lvl8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8pPr>
      <a:lvl9pPr marL="342900" marR="0" indent="0" algn="ctr" defTabSz="914400" rtl="0" latinLnBrk="0">
        <a:lnSpc>
          <a:spcPct val="100000"/>
        </a:lnSpc>
        <a:spcBef>
          <a:spcPts val="800"/>
        </a:spcBef>
        <a:spcAft>
          <a:spcPts val="0"/>
        </a:spcAft>
        <a:buClrTx/>
        <a:buSzTx/>
        <a:buFontTx/>
        <a:buNone/>
        <a:tabLst/>
        <a:defRPr sz="3200" b="0" i="0" u="none" strike="noStrike" cap="none" spc="0" baseline="0">
          <a:ln>
            <a:noFill/>
          </a:ln>
          <a:solidFill>
            <a:srgbClr val="878787"/>
          </a:solidFill>
          <a:uFillTx/>
          <a:latin typeface="Calibri"/>
          <a:ea typeface="Calibri"/>
          <a:cs typeface="Calibri"/>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Gill San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80599" name="Rectangle 23"/>
          <p:cNvSpPr>
            <a:spLocks noGrp="1" noChangeArrowheads="1"/>
          </p:cNvSpPr>
          <p:nvPr>
            <p:ph type="title"/>
          </p:nvPr>
        </p:nvSpPr>
        <p:spPr bwMode="gray">
          <a:xfrm>
            <a:off x="2007525" y="10241"/>
            <a:ext cx="6801112" cy="832247"/>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a:t>Click to edit Master title style</a:t>
            </a:r>
          </a:p>
        </p:txBody>
      </p:sp>
      <p:sp>
        <p:nvSpPr>
          <p:cNvPr id="280600" name="Rectangle 24"/>
          <p:cNvSpPr>
            <a:spLocks noGrp="1" noChangeArrowheads="1"/>
          </p:cNvSpPr>
          <p:nvPr>
            <p:ph type="body" idx="1"/>
          </p:nvPr>
        </p:nvSpPr>
        <p:spPr bwMode="gray">
          <a:xfrm>
            <a:off x="396000" y="987576"/>
            <a:ext cx="8402400" cy="347012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p:cNvSpPr txBox="1"/>
          <p:nvPr userDrawn="1"/>
        </p:nvSpPr>
        <p:spPr>
          <a:xfrm>
            <a:off x="0" y="4924353"/>
            <a:ext cx="457200" cy="207749"/>
          </a:xfrm>
          <a:prstGeom prst="rect">
            <a:avLst/>
          </a:prstGeom>
          <a:noFill/>
        </p:spPr>
        <p:txBody>
          <a:bodyPr wrap="square" rtlCol="0">
            <a:spAutoFit/>
          </a:bodyPr>
          <a:lstStyle/>
          <a:p>
            <a:pPr defTabSz="514325"/>
            <a:fld id="{1A043B0A-5740-4B74-8731-9730A0B481D5}" type="slidenum">
              <a:rPr lang="en-US" sz="750" smtClean="0">
                <a:solidFill>
                  <a:srgbClr val="000000"/>
                </a:solidFill>
                <a:latin typeface="Calibri" panose="020F0502020204030204" pitchFamily="34" charset="0"/>
                <a:cs typeface="Calibri" panose="020F0502020204030204" pitchFamily="34" charset="0"/>
              </a:rPr>
              <a:pPr defTabSz="514325"/>
              <a:t>‹#›</a:t>
            </a:fld>
            <a:endParaRPr lang="en-US" sz="750" dirty="0">
              <a:solidFill>
                <a:srgbClr val="000000"/>
              </a:solidFill>
              <a:latin typeface="Calibri" panose="020F0502020204030204" pitchFamily="34" charset="0"/>
              <a:cs typeface="Calibri" panose="020F0502020204030204" pitchFamily="34" charset="0"/>
            </a:endParaRPr>
          </a:p>
        </p:txBody>
      </p:sp>
      <p:sp>
        <p:nvSpPr>
          <p:cNvPr id="4" name="Rectangle 3"/>
          <p:cNvSpPr/>
          <p:nvPr userDrawn="1"/>
        </p:nvSpPr>
        <p:spPr bwMode="auto">
          <a:xfrm>
            <a:off x="179514" y="841068"/>
            <a:ext cx="8136904" cy="60698"/>
          </a:xfrm>
          <a:prstGeom prst="rect">
            <a:avLst/>
          </a:prstGeom>
          <a:solidFill>
            <a:srgbClr val="1D5680"/>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0" name="Rectangle 9"/>
          <p:cNvSpPr/>
          <p:nvPr userDrawn="1"/>
        </p:nvSpPr>
        <p:spPr bwMode="auto">
          <a:xfrm>
            <a:off x="8359100" y="841068"/>
            <a:ext cx="470083" cy="60698"/>
          </a:xfrm>
          <a:prstGeom prst="rect">
            <a:avLst/>
          </a:prstGeom>
          <a:solidFill>
            <a:srgbClr val="377D83">
              <a:alpha val="49804"/>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11" name="Rectangle 10"/>
          <p:cNvSpPr/>
          <p:nvPr userDrawn="1"/>
        </p:nvSpPr>
        <p:spPr bwMode="auto">
          <a:xfrm>
            <a:off x="8876776" y="841068"/>
            <a:ext cx="265640" cy="60698"/>
          </a:xfrm>
          <a:prstGeom prst="rect">
            <a:avLst/>
          </a:prstGeom>
          <a:solidFill>
            <a:srgbClr val="7BCBBA">
              <a:alpha val="24706"/>
            </a:srgbClr>
          </a:solidFill>
          <a:ln w="9525" cap="flat" cmpd="sng" algn="ctr">
            <a:noFill/>
            <a:prstDash val="solid"/>
            <a:round/>
            <a:headEnd type="none" w="med" len="med"/>
            <a:tailEnd type="none" w="med" len="med"/>
          </a:ln>
          <a:effectLst/>
        </p:spPr>
        <p:txBody>
          <a:bodyPr vert="horz" wrap="none" lIns="68571" tIns="34286" rIns="68571" bIns="34286" numCol="1" rtlCol="0" anchor="ctr" anchorCtr="0" compatLnSpc="1">
            <a:prstTxWarp prst="textNoShape">
              <a:avLst/>
            </a:prstTxWarp>
            <a:noAutofit/>
          </a:bodyPr>
          <a:lstStyle/>
          <a:p>
            <a:pPr marL="0" marR="0" indent="0" algn="ctr" defTabSz="685766"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
        <p:nvSpPr>
          <p:cNvPr id="9" name="Text Box 10">
            <a:extLst>
              <a:ext uri="{FF2B5EF4-FFF2-40B4-BE49-F238E27FC236}">
                <a16:creationId xmlns:a16="http://schemas.microsoft.com/office/drawing/2014/main" id="{C16A6D96-3789-4508-B690-9777BAE4E0C1}"/>
              </a:ext>
            </a:extLst>
          </p:cNvPr>
          <p:cNvSpPr txBox="1">
            <a:spLocks noChangeArrowheads="1"/>
          </p:cNvSpPr>
          <p:nvPr userDrawn="1"/>
        </p:nvSpPr>
        <p:spPr bwMode="auto">
          <a:xfrm>
            <a:off x="2050851" y="5012632"/>
            <a:ext cx="5092700" cy="175433"/>
          </a:xfrm>
          <a:prstGeom prst="rect">
            <a:avLst/>
          </a:prstGeom>
          <a:noFill/>
          <a:ln w="9525">
            <a:noFill/>
            <a:miter lim="800000"/>
            <a:headEnd/>
            <a:tailEnd/>
          </a:ln>
          <a:effectLst/>
        </p:spPr>
        <p:txBody>
          <a:bodyPr wrap="square">
            <a:spAutoFit/>
          </a:bodyPr>
          <a:lstStyle/>
          <a:p>
            <a:pPr algn="ctr" eaLnBrk="0" fontAlgn="base" hangingPunct="0">
              <a:lnSpc>
                <a:spcPct val="90000"/>
              </a:lnSpc>
              <a:spcBef>
                <a:spcPct val="0"/>
              </a:spcBef>
              <a:spcAft>
                <a:spcPct val="0"/>
              </a:spcAft>
            </a:pPr>
            <a:r>
              <a:rPr lang="en-US" sz="600" dirty="0">
                <a:solidFill>
                  <a:schemeClr val="tx1"/>
                </a:solidFill>
              </a:rPr>
              <a:t>© 2022 Amgen. All rights reserved. Do not copy or distribute.</a:t>
            </a:r>
          </a:p>
        </p:txBody>
      </p:sp>
      <p:pic>
        <p:nvPicPr>
          <p:cNvPr id="12" name="Picture 11">
            <a:extLst>
              <a:ext uri="{FF2B5EF4-FFF2-40B4-BE49-F238E27FC236}">
                <a16:creationId xmlns:a16="http://schemas.microsoft.com/office/drawing/2014/main" id="{09F1AC39-7A89-4CB3-9E4A-5E77A1B0629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8001001" y="4784408"/>
            <a:ext cx="1059023" cy="301527"/>
          </a:xfrm>
          <a:prstGeom prst="rect">
            <a:avLst/>
          </a:prstGeom>
        </p:spPr>
      </p:pic>
    </p:spTree>
    <p:extLst>
      <p:ext uri="{BB962C8B-B14F-4D97-AF65-F5344CB8AC3E}">
        <p14:creationId xmlns:p14="http://schemas.microsoft.com/office/powerpoint/2010/main" val="9957280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Lst>
  <p:transition>
    <p:wipe dir="r"/>
  </p:transition>
  <p:hf sldNum="0" hdr="0" dt="0"/>
  <p:txStyles>
    <p:titleStyle>
      <a:lvl1pPr algn="l" rtl="0" eaLnBrk="1" fontAlgn="base" hangingPunct="1">
        <a:lnSpc>
          <a:spcPct val="90000"/>
        </a:lnSpc>
        <a:spcBef>
          <a:spcPct val="0"/>
        </a:spcBef>
        <a:spcAft>
          <a:spcPct val="0"/>
        </a:spcAft>
        <a:defRPr sz="2100" b="1">
          <a:solidFill>
            <a:schemeClr val="tx1"/>
          </a:solidFill>
          <a:latin typeface="Calibri" panose="020F0502020204030204" pitchFamily="34" charset="0"/>
          <a:ea typeface="+mj-ea"/>
          <a:cs typeface="Calibri" panose="020F0502020204030204" pitchFamily="34" charset="0"/>
        </a:defRPr>
      </a:lvl1pPr>
      <a:lvl2pPr algn="l" rtl="0" eaLnBrk="1" fontAlgn="base" hangingPunct="1">
        <a:lnSpc>
          <a:spcPct val="90000"/>
        </a:lnSpc>
        <a:spcBef>
          <a:spcPct val="0"/>
        </a:spcBef>
        <a:spcAft>
          <a:spcPct val="0"/>
        </a:spcAft>
        <a:defRPr sz="1800" b="1">
          <a:solidFill>
            <a:schemeClr val="tx1"/>
          </a:solidFill>
          <a:latin typeface="Arial" charset="0"/>
        </a:defRPr>
      </a:lvl2pPr>
      <a:lvl3pPr algn="l" rtl="0" eaLnBrk="1" fontAlgn="base" hangingPunct="1">
        <a:lnSpc>
          <a:spcPct val="90000"/>
        </a:lnSpc>
        <a:spcBef>
          <a:spcPct val="0"/>
        </a:spcBef>
        <a:spcAft>
          <a:spcPct val="0"/>
        </a:spcAft>
        <a:defRPr sz="1800" b="1">
          <a:solidFill>
            <a:schemeClr val="tx1"/>
          </a:solidFill>
          <a:latin typeface="Arial" charset="0"/>
        </a:defRPr>
      </a:lvl3pPr>
      <a:lvl4pPr algn="l" rtl="0" eaLnBrk="1" fontAlgn="base" hangingPunct="1">
        <a:lnSpc>
          <a:spcPct val="90000"/>
        </a:lnSpc>
        <a:spcBef>
          <a:spcPct val="0"/>
        </a:spcBef>
        <a:spcAft>
          <a:spcPct val="0"/>
        </a:spcAft>
        <a:defRPr sz="1800" b="1">
          <a:solidFill>
            <a:schemeClr val="tx1"/>
          </a:solidFill>
          <a:latin typeface="Arial" charset="0"/>
        </a:defRPr>
      </a:lvl4pPr>
      <a:lvl5pPr algn="l" rtl="0" eaLnBrk="1" fontAlgn="base" hangingPunct="1">
        <a:lnSpc>
          <a:spcPct val="90000"/>
        </a:lnSpc>
        <a:spcBef>
          <a:spcPct val="0"/>
        </a:spcBef>
        <a:spcAft>
          <a:spcPct val="0"/>
        </a:spcAft>
        <a:defRPr sz="1800" b="1">
          <a:solidFill>
            <a:schemeClr val="tx1"/>
          </a:solidFill>
          <a:latin typeface="Arial" charset="0"/>
        </a:defRPr>
      </a:lvl5pPr>
      <a:lvl6pPr marL="257162" algn="l" rtl="0" eaLnBrk="1" fontAlgn="base" hangingPunct="1">
        <a:lnSpc>
          <a:spcPct val="90000"/>
        </a:lnSpc>
        <a:spcBef>
          <a:spcPct val="0"/>
        </a:spcBef>
        <a:spcAft>
          <a:spcPct val="0"/>
        </a:spcAft>
        <a:defRPr sz="1800" b="1">
          <a:solidFill>
            <a:schemeClr val="tx1"/>
          </a:solidFill>
          <a:latin typeface="Arial" charset="0"/>
        </a:defRPr>
      </a:lvl6pPr>
      <a:lvl7pPr marL="514325" algn="l" rtl="0" eaLnBrk="1" fontAlgn="base" hangingPunct="1">
        <a:lnSpc>
          <a:spcPct val="90000"/>
        </a:lnSpc>
        <a:spcBef>
          <a:spcPct val="0"/>
        </a:spcBef>
        <a:spcAft>
          <a:spcPct val="0"/>
        </a:spcAft>
        <a:defRPr sz="1800" b="1">
          <a:solidFill>
            <a:schemeClr val="tx1"/>
          </a:solidFill>
          <a:latin typeface="Arial" charset="0"/>
        </a:defRPr>
      </a:lvl7pPr>
      <a:lvl8pPr marL="771487" algn="l" rtl="0" eaLnBrk="1" fontAlgn="base" hangingPunct="1">
        <a:lnSpc>
          <a:spcPct val="90000"/>
        </a:lnSpc>
        <a:spcBef>
          <a:spcPct val="0"/>
        </a:spcBef>
        <a:spcAft>
          <a:spcPct val="0"/>
        </a:spcAft>
        <a:defRPr sz="1800" b="1">
          <a:solidFill>
            <a:schemeClr val="tx1"/>
          </a:solidFill>
          <a:latin typeface="Arial" charset="0"/>
        </a:defRPr>
      </a:lvl8pPr>
      <a:lvl9pPr marL="1028649" algn="l" rtl="0" eaLnBrk="1" fontAlgn="base" hangingPunct="1">
        <a:lnSpc>
          <a:spcPct val="90000"/>
        </a:lnSpc>
        <a:spcBef>
          <a:spcPct val="0"/>
        </a:spcBef>
        <a:spcAft>
          <a:spcPct val="0"/>
        </a:spcAft>
        <a:defRPr sz="1800" b="1">
          <a:solidFill>
            <a:schemeClr val="tx1"/>
          </a:solidFill>
          <a:latin typeface="Arial" charset="0"/>
        </a:defRPr>
      </a:lvl9pPr>
    </p:titleStyle>
    <p:bodyStyle>
      <a:lvl1pPr marL="214303" indent="-214303" algn="l" rtl="0" eaLnBrk="1" fontAlgn="base" hangingPunct="1">
        <a:lnSpc>
          <a:spcPct val="95000"/>
        </a:lnSpc>
        <a:spcBef>
          <a:spcPct val="50000"/>
        </a:spcBef>
        <a:spcAft>
          <a:spcPct val="0"/>
        </a:spcAft>
        <a:buClr>
          <a:srgbClr val="1D5680"/>
        </a:buClr>
        <a:buFont typeface="Wingdings" panose="05000000000000000000" pitchFamily="2" charset="2"/>
        <a:buChar char="§"/>
        <a:defRPr sz="2000">
          <a:solidFill>
            <a:schemeClr val="tx1"/>
          </a:solidFill>
          <a:latin typeface="Calibri" panose="020F0502020204030204" pitchFamily="34" charset="0"/>
          <a:ea typeface="+mn-ea"/>
          <a:cs typeface="Calibri" panose="020F0502020204030204" pitchFamily="34" charset="0"/>
        </a:defRPr>
      </a:lvl1pPr>
      <a:lvl2pPr marL="471464"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900">
          <a:solidFill>
            <a:schemeClr val="tx1"/>
          </a:solidFill>
          <a:latin typeface="Calibri" panose="020F0502020204030204" pitchFamily="34" charset="0"/>
          <a:cs typeface="Calibri" panose="020F0502020204030204" pitchFamily="34" charset="0"/>
        </a:defRPr>
      </a:lvl2pPr>
      <a:lvl3pPr marL="728627"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800">
          <a:solidFill>
            <a:schemeClr val="tx1"/>
          </a:solidFill>
          <a:latin typeface="Calibri" panose="020F0502020204030204" pitchFamily="34" charset="0"/>
          <a:cs typeface="Calibri" panose="020F0502020204030204" pitchFamily="34" charset="0"/>
        </a:defRPr>
      </a:lvl3pPr>
      <a:lvl4pPr marL="985790" indent="-214303" algn="l" rtl="0" eaLnBrk="1" fontAlgn="base" hangingPunct="1">
        <a:lnSpc>
          <a:spcPct val="95000"/>
        </a:lnSpc>
        <a:spcBef>
          <a:spcPct val="20000"/>
        </a:spcBef>
        <a:spcAft>
          <a:spcPct val="0"/>
        </a:spcAft>
        <a:buClr>
          <a:srgbClr val="1D5680"/>
        </a:buClr>
        <a:buFont typeface="Wingdings" panose="05000000000000000000" pitchFamily="2" charset="2"/>
        <a:buChar char="§"/>
        <a:defRPr sz="1700">
          <a:solidFill>
            <a:schemeClr val="tx1"/>
          </a:solidFill>
          <a:latin typeface="Calibri" panose="020F0502020204030204" pitchFamily="34" charset="0"/>
          <a:cs typeface="Calibri" panose="020F0502020204030204" pitchFamily="34" charset="0"/>
        </a:defRPr>
      </a:lvl4pPr>
      <a:lvl5pPr marL="1157230" indent="-128582" algn="l" rtl="0" eaLnBrk="1" fontAlgn="base" hangingPunct="1">
        <a:lnSpc>
          <a:spcPct val="95000"/>
        </a:lnSpc>
        <a:spcBef>
          <a:spcPct val="20000"/>
        </a:spcBef>
        <a:spcAft>
          <a:spcPct val="0"/>
        </a:spcAft>
        <a:buClr>
          <a:srgbClr val="1D5680"/>
        </a:buClr>
        <a:buSzPct val="75000"/>
        <a:buFont typeface="Wingdings" panose="05000000000000000000" pitchFamily="2" charset="2"/>
        <a:buChar char="§"/>
        <a:defRPr sz="1600">
          <a:solidFill>
            <a:schemeClr val="tx1"/>
          </a:solidFill>
          <a:latin typeface="Calibri" panose="020F0502020204030204" pitchFamily="34" charset="0"/>
          <a:cs typeface="Calibri" panose="020F0502020204030204" pitchFamily="34" charset="0"/>
        </a:defRPr>
      </a:lvl5pPr>
      <a:lvl6pPr marL="1414393"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6pPr>
      <a:lvl7pPr marL="1671554"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7pPr>
      <a:lvl8pPr marL="1928717"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8pPr>
      <a:lvl9pPr marL="2185880" indent="-128582" algn="l" rtl="0" eaLnBrk="1" fontAlgn="base" hangingPunct="1">
        <a:lnSpc>
          <a:spcPct val="95000"/>
        </a:lnSpc>
        <a:spcBef>
          <a:spcPct val="20000"/>
        </a:spcBef>
        <a:spcAft>
          <a:spcPct val="0"/>
        </a:spcAft>
        <a:buClr>
          <a:schemeClr val="accent1"/>
        </a:buClr>
        <a:buChar char="•"/>
        <a:defRPr sz="900">
          <a:solidFill>
            <a:schemeClr val="tx1"/>
          </a:solidFill>
          <a:latin typeface="+mn-lt"/>
        </a:defRPr>
      </a:lvl9pPr>
    </p:bodyStyle>
    <p:otherStyle>
      <a:defPPr>
        <a:defRPr lang="en-US"/>
      </a:defPPr>
      <a:lvl1pPr marL="0" algn="l" defTabSz="514325" rtl="0" eaLnBrk="1" latinLnBrk="0" hangingPunct="1">
        <a:defRPr sz="1013" kern="1200">
          <a:solidFill>
            <a:schemeClr val="tx1"/>
          </a:solidFill>
          <a:latin typeface="+mn-lt"/>
          <a:ea typeface="+mn-ea"/>
          <a:cs typeface="+mn-cs"/>
        </a:defRPr>
      </a:lvl1pPr>
      <a:lvl2pPr marL="257162" algn="l" defTabSz="514325" rtl="0" eaLnBrk="1" latinLnBrk="0" hangingPunct="1">
        <a:defRPr sz="1013" kern="1200">
          <a:solidFill>
            <a:schemeClr val="tx1"/>
          </a:solidFill>
          <a:latin typeface="+mn-lt"/>
          <a:ea typeface="+mn-ea"/>
          <a:cs typeface="+mn-cs"/>
        </a:defRPr>
      </a:lvl2pPr>
      <a:lvl3pPr marL="514325" algn="l" defTabSz="514325" rtl="0" eaLnBrk="1" latinLnBrk="0" hangingPunct="1">
        <a:defRPr sz="1013" kern="1200">
          <a:solidFill>
            <a:schemeClr val="tx1"/>
          </a:solidFill>
          <a:latin typeface="+mn-lt"/>
          <a:ea typeface="+mn-ea"/>
          <a:cs typeface="+mn-cs"/>
        </a:defRPr>
      </a:lvl3pPr>
      <a:lvl4pPr marL="771487" algn="l" defTabSz="514325" rtl="0" eaLnBrk="1" latinLnBrk="0" hangingPunct="1">
        <a:defRPr sz="1013" kern="1200">
          <a:solidFill>
            <a:schemeClr val="tx1"/>
          </a:solidFill>
          <a:latin typeface="+mn-lt"/>
          <a:ea typeface="+mn-ea"/>
          <a:cs typeface="+mn-cs"/>
        </a:defRPr>
      </a:lvl4pPr>
      <a:lvl5pPr marL="1028649" algn="l" defTabSz="514325" rtl="0" eaLnBrk="1" latinLnBrk="0" hangingPunct="1">
        <a:defRPr sz="1013" kern="1200">
          <a:solidFill>
            <a:schemeClr val="tx1"/>
          </a:solidFill>
          <a:latin typeface="+mn-lt"/>
          <a:ea typeface="+mn-ea"/>
          <a:cs typeface="+mn-cs"/>
        </a:defRPr>
      </a:lvl5pPr>
      <a:lvl6pPr marL="1285811" algn="l" defTabSz="514325" rtl="0" eaLnBrk="1" latinLnBrk="0" hangingPunct="1">
        <a:defRPr sz="1013" kern="1200">
          <a:solidFill>
            <a:schemeClr val="tx1"/>
          </a:solidFill>
          <a:latin typeface="+mn-lt"/>
          <a:ea typeface="+mn-ea"/>
          <a:cs typeface="+mn-cs"/>
        </a:defRPr>
      </a:lvl6pPr>
      <a:lvl7pPr marL="1542974" algn="l" defTabSz="514325" rtl="0" eaLnBrk="1" latinLnBrk="0" hangingPunct="1">
        <a:defRPr sz="1013" kern="1200">
          <a:solidFill>
            <a:schemeClr val="tx1"/>
          </a:solidFill>
          <a:latin typeface="+mn-lt"/>
          <a:ea typeface="+mn-ea"/>
          <a:cs typeface="+mn-cs"/>
        </a:defRPr>
      </a:lvl7pPr>
      <a:lvl8pPr marL="1800135" algn="l" defTabSz="514325" rtl="0" eaLnBrk="1" latinLnBrk="0" hangingPunct="1">
        <a:defRPr sz="1013" kern="1200">
          <a:solidFill>
            <a:schemeClr val="tx1"/>
          </a:solidFill>
          <a:latin typeface="+mn-lt"/>
          <a:ea typeface="+mn-ea"/>
          <a:cs typeface="+mn-cs"/>
        </a:defRPr>
      </a:lvl8pPr>
      <a:lvl9pPr marL="2057297" algn="l" defTabSz="51432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36">
          <p15:clr>
            <a:srgbClr val="F26B43"/>
          </p15:clr>
        </p15:guide>
        <p15:guide id="2" orient="horz" pos="420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www.ema.europa.eu/en/medicines/human/EPAR/lumykras"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81" name="Rectangle 49"/>
          <p:cNvSpPr>
            <a:spLocks noGrp="1" noChangeArrowheads="1"/>
          </p:cNvSpPr>
          <p:nvPr>
            <p:ph type="ctrTitle"/>
          </p:nvPr>
        </p:nvSpPr>
        <p:spPr>
          <a:xfrm>
            <a:off x="194950" y="1603017"/>
            <a:ext cx="7487139" cy="1614395"/>
          </a:xfrm>
        </p:spPr>
        <p:txBody>
          <a:bodyPr/>
          <a:lstStyle/>
          <a:p>
            <a:r>
              <a:rPr lang="en-US" sz="1800" dirty="0">
                <a:latin typeface="+mn-lt"/>
                <a:cs typeface="Arial" panose="020B0604020202020204" pitchFamily="34" charset="0"/>
              </a:rPr>
              <a:t>CodeBreaK 100/101: First report of safety and efficacy of </a:t>
            </a:r>
            <a:r>
              <a:rPr lang="en-US" sz="1800" dirty="0" err="1">
                <a:latin typeface="+mn-lt"/>
                <a:cs typeface="Arial" panose="020B0604020202020204" pitchFamily="34" charset="0"/>
              </a:rPr>
              <a:t>sotorasib</a:t>
            </a:r>
            <a:r>
              <a:rPr lang="en-US" sz="1800" dirty="0">
                <a:latin typeface="+mn-lt"/>
                <a:cs typeface="Arial" panose="020B0604020202020204" pitchFamily="34" charset="0"/>
              </a:rPr>
              <a:t> in combination with pembrolizumab or atezolizumab in advanced </a:t>
            </a:r>
            <a:r>
              <a:rPr lang="en-US" sz="1800" i="1" dirty="0">
                <a:latin typeface="+mn-lt"/>
                <a:cs typeface="Arial" panose="020B0604020202020204" pitchFamily="34" charset="0"/>
              </a:rPr>
              <a:t>KRAS</a:t>
            </a:r>
            <a:r>
              <a:rPr lang="en-US" sz="1800" dirty="0">
                <a:latin typeface="+mn-lt"/>
                <a:cs typeface="Arial" panose="020B0604020202020204" pitchFamily="34" charset="0"/>
              </a:rPr>
              <a:t> p.G12C NSCLC</a:t>
            </a:r>
          </a:p>
        </p:txBody>
      </p:sp>
      <p:sp>
        <p:nvSpPr>
          <p:cNvPr id="2" name="Rectangle 1">
            <a:extLst>
              <a:ext uri="{FF2B5EF4-FFF2-40B4-BE49-F238E27FC236}">
                <a16:creationId xmlns:a16="http://schemas.microsoft.com/office/drawing/2014/main" id="{50D58F6C-AF3C-4A85-BC7C-2A2A0C081F29}"/>
              </a:ext>
            </a:extLst>
          </p:cNvPr>
          <p:cNvSpPr/>
          <p:nvPr/>
        </p:nvSpPr>
        <p:spPr>
          <a:xfrm>
            <a:off x="200594" y="3000320"/>
            <a:ext cx="8782985" cy="1093184"/>
          </a:xfrm>
          <a:prstGeom prst="rect">
            <a:avLst/>
          </a:prstGeom>
        </p:spPr>
        <p:txBody>
          <a:bodyPr wrap="square">
            <a:spAutoFit/>
          </a:bodyPr>
          <a:lstStyle/>
          <a:p>
            <a:pPr defTabSz="685800" hangingPunct="1"/>
            <a:r>
              <a:rPr lang="en-US" sz="1350" u="sng" kern="1200" dirty="0">
                <a:solidFill>
                  <a:srgbClr val="1E5680"/>
                </a:solidFill>
                <a:latin typeface="Arial"/>
                <a:ea typeface="+mn-ea"/>
                <a:cs typeface="+mn-cs"/>
              </a:rPr>
              <a:t>Bob T. Li</a:t>
            </a:r>
            <a:r>
              <a:rPr lang="en-US" sz="1350" kern="1200" dirty="0">
                <a:solidFill>
                  <a:srgbClr val="1E5680"/>
                </a:solidFill>
                <a:latin typeface="Arial"/>
                <a:ea typeface="+mn-ea"/>
                <a:cs typeface="+mn-cs"/>
              </a:rPr>
              <a:t>,</a:t>
            </a:r>
            <a:r>
              <a:rPr lang="en-US" sz="1350" kern="1200" baseline="30000" dirty="0">
                <a:solidFill>
                  <a:srgbClr val="1E5680"/>
                </a:solidFill>
                <a:latin typeface="Arial"/>
                <a:ea typeface="+mn-ea"/>
                <a:cs typeface="+mn-cs"/>
              </a:rPr>
              <a:t>1</a:t>
            </a:r>
            <a:r>
              <a:rPr lang="en-US" sz="1350" kern="1200" dirty="0">
                <a:solidFill>
                  <a:srgbClr val="1E5680"/>
                </a:solidFill>
                <a:latin typeface="Arial"/>
                <a:ea typeface="+mn-ea"/>
                <a:cs typeface="+mn-cs"/>
              </a:rPr>
              <a:t> Gerald S. Falchook,</a:t>
            </a:r>
            <a:r>
              <a:rPr lang="en-US" sz="1350" kern="1200" baseline="30000" dirty="0">
                <a:solidFill>
                  <a:srgbClr val="1E5680"/>
                </a:solidFill>
                <a:latin typeface="Arial"/>
                <a:ea typeface="+mn-ea"/>
                <a:cs typeface="+mn-cs"/>
              </a:rPr>
              <a:t>2</a:t>
            </a:r>
            <a:r>
              <a:rPr lang="en-US" sz="1350" kern="1200" dirty="0">
                <a:solidFill>
                  <a:srgbClr val="1E5680"/>
                </a:solidFill>
                <a:latin typeface="Arial"/>
                <a:ea typeface="+mn-ea"/>
                <a:cs typeface="+mn-cs"/>
              </a:rPr>
              <a:t> Gregory A. Durm,</a:t>
            </a:r>
            <a:r>
              <a:rPr lang="en-US" sz="1350" kern="1200" baseline="30000" dirty="0">
                <a:solidFill>
                  <a:srgbClr val="1E5680"/>
                </a:solidFill>
                <a:latin typeface="Arial"/>
                <a:ea typeface="+mn-ea"/>
                <a:cs typeface="+mn-cs"/>
              </a:rPr>
              <a:t>3</a:t>
            </a:r>
            <a:r>
              <a:rPr lang="en-US" sz="1350" kern="1200" dirty="0">
                <a:solidFill>
                  <a:srgbClr val="1E5680"/>
                </a:solidFill>
                <a:latin typeface="Arial"/>
                <a:ea typeface="+mn-ea"/>
                <a:cs typeface="+mn-cs"/>
              </a:rPr>
              <a:t> Timothy F. Burns,</a:t>
            </a:r>
            <a:r>
              <a:rPr lang="en-US" sz="1350" kern="1200" baseline="30000" dirty="0">
                <a:solidFill>
                  <a:srgbClr val="1E5680"/>
                </a:solidFill>
                <a:latin typeface="Arial"/>
                <a:ea typeface="+mn-ea"/>
                <a:cs typeface="+mn-cs"/>
              </a:rPr>
              <a:t>4 </a:t>
            </a:r>
            <a:r>
              <a:rPr lang="en-US" sz="1350" kern="1200" dirty="0" err="1">
                <a:solidFill>
                  <a:srgbClr val="1E5680"/>
                </a:solidFill>
                <a:latin typeface="Arial"/>
                <a:ea typeface="+mn-ea"/>
                <a:cs typeface="+mn-cs"/>
              </a:rPr>
              <a:t>Ferdinandos</a:t>
            </a:r>
            <a:r>
              <a:rPr lang="en-US" sz="1350" kern="1200" dirty="0">
                <a:solidFill>
                  <a:srgbClr val="1E5680"/>
                </a:solidFill>
                <a:latin typeface="Arial"/>
                <a:ea typeface="+mn-ea"/>
                <a:cs typeface="+mn-cs"/>
              </a:rPr>
              <a:t> Skoulidis,</a:t>
            </a:r>
            <a:r>
              <a:rPr lang="en-US" sz="1350" kern="1200" baseline="30000" dirty="0">
                <a:solidFill>
                  <a:srgbClr val="1E5680"/>
                </a:solidFill>
                <a:latin typeface="Arial"/>
                <a:ea typeface="+mn-ea"/>
                <a:cs typeface="+mn-cs"/>
              </a:rPr>
              <a:t>5</a:t>
            </a:r>
            <a:r>
              <a:rPr lang="en-US" sz="1350" kern="1200" dirty="0">
                <a:solidFill>
                  <a:srgbClr val="1E5680"/>
                </a:solidFill>
                <a:latin typeface="Arial"/>
                <a:ea typeface="+mn-ea"/>
                <a:cs typeface="+mn-cs"/>
              </a:rPr>
              <a:t> Suresh S. Ramalingam,</a:t>
            </a:r>
            <a:r>
              <a:rPr lang="en-US" sz="1350" kern="1200" baseline="30000" dirty="0">
                <a:solidFill>
                  <a:srgbClr val="1E5680"/>
                </a:solidFill>
                <a:latin typeface="Arial"/>
                <a:ea typeface="+mn-ea"/>
                <a:cs typeface="+mn-cs"/>
              </a:rPr>
              <a:t>6</a:t>
            </a:r>
            <a:r>
              <a:rPr lang="en-US" sz="1350" kern="1200" dirty="0">
                <a:solidFill>
                  <a:srgbClr val="1E5680"/>
                </a:solidFill>
                <a:latin typeface="Arial"/>
                <a:ea typeface="+mn-ea"/>
                <a:cs typeface="+mn-cs"/>
              </a:rPr>
              <a:t> Alexander Spira,</a:t>
            </a:r>
            <a:r>
              <a:rPr lang="en-US" sz="1350" kern="1200" baseline="30000" dirty="0">
                <a:solidFill>
                  <a:srgbClr val="1E5680"/>
                </a:solidFill>
                <a:latin typeface="Arial"/>
                <a:ea typeface="+mn-ea"/>
                <a:cs typeface="+mn-cs"/>
              </a:rPr>
              <a:t>7</a:t>
            </a:r>
            <a:r>
              <a:rPr lang="en-US" sz="1350" kern="1200" dirty="0">
                <a:solidFill>
                  <a:srgbClr val="1E5680"/>
                </a:solidFill>
                <a:latin typeface="Arial"/>
                <a:ea typeface="+mn-ea"/>
                <a:cs typeface="+mn-cs"/>
              </a:rPr>
              <a:t> Christine M. Bestvina,</a:t>
            </a:r>
            <a:r>
              <a:rPr lang="en-US" sz="1350" kern="1200" baseline="30000" dirty="0">
                <a:solidFill>
                  <a:srgbClr val="1E5680"/>
                </a:solidFill>
                <a:latin typeface="Arial"/>
                <a:ea typeface="+mn-ea"/>
                <a:cs typeface="+mn-cs"/>
              </a:rPr>
              <a:t>8</a:t>
            </a:r>
            <a:r>
              <a:rPr lang="en-US" sz="1350" kern="1200" dirty="0">
                <a:solidFill>
                  <a:srgbClr val="1E5680"/>
                </a:solidFill>
                <a:latin typeface="Arial"/>
                <a:ea typeface="+mn-ea"/>
                <a:cs typeface="+mn-cs"/>
              </a:rPr>
              <a:t> Sarah B. Goldberg,</a:t>
            </a:r>
            <a:r>
              <a:rPr lang="en-US" sz="1350" kern="1200" baseline="30000" dirty="0">
                <a:solidFill>
                  <a:srgbClr val="1E5680"/>
                </a:solidFill>
                <a:latin typeface="Arial"/>
                <a:ea typeface="+mn-ea"/>
                <a:cs typeface="+mn-cs"/>
              </a:rPr>
              <a:t>9</a:t>
            </a:r>
            <a:r>
              <a:rPr lang="en-US" sz="1350" kern="1200" dirty="0">
                <a:solidFill>
                  <a:srgbClr val="1E5680"/>
                </a:solidFill>
                <a:latin typeface="Arial"/>
                <a:ea typeface="+mn-ea"/>
                <a:cs typeface="+mn-cs"/>
              </a:rPr>
              <a:t> </a:t>
            </a:r>
            <a:r>
              <a:rPr lang="en-US" sz="1350" kern="1200" dirty="0" err="1">
                <a:solidFill>
                  <a:srgbClr val="1E5680"/>
                </a:solidFill>
                <a:latin typeface="Arial"/>
                <a:ea typeface="+mn-ea"/>
                <a:cs typeface="+mn-cs"/>
              </a:rPr>
              <a:t>Rajwanth</a:t>
            </a:r>
            <a:r>
              <a:rPr lang="en-US" sz="1350" kern="1200" dirty="0">
                <a:solidFill>
                  <a:srgbClr val="1E5680"/>
                </a:solidFill>
                <a:latin typeface="Arial"/>
                <a:ea typeface="+mn-ea"/>
                <a:cs typeface="+mn-cs"/>
              </a:rPr>
              <a:t> Veluswamy,</a:t>
            </a:r>
            <a:r>
              <a:rPr lang="en-US" sz="1350" kern="1200" baseline="30000" dirty="0">
                <a:solidFill>
                  <a:srgbClr val="1E5680"/>
                </a:solidFill>
                <a:latin typeface="Arial"/>
                <a:ea typeface="+mn-ea"/>
                <a:cs typeface="+mn-cs"/>
              </a:rPr>
              <a:t>10</a:t>
            </a:r>
            <a:r>
              <a:rPr lang="en-US" sz="1350" kern="1200" dirty="0">
                <a:solidFill>
                  <a:srgbClr val="1E5680"/>
                </a:solidFill>
                <a:latin typeface="Arial"/>
                <a:ea typeface="+mn-ea"/>
                <a:cs typeface="+mn-cs"/>
              </a:rPr>
              <a:t> Wade T. Iams,</a:t>
            </a:r>
            <a:r>
              <a:rPr lang="en-US" sz="1350" kern="1200" baseline="30000" dirty="0">
                <a:solidFill>
                  <a:srgbClr val="1E5680"/>
                </a:solidFill>
                <a:latin typeface="Arial"/>
                <a:ea typeface="+mn-ea"/>
                <a:cs typeface="+mn-cs"/>
              </a:rPr>
              <a:t>11</a:t>
            </a:r>
            <a:r>
              <a:rPr lang="en-US" sz="1350" kern="1200" dirty="0">
                <a:solidFill>
                  <a:srgbClr val="1E5680"/>
                </a:solidFill>
                <a:latin typeface="Arial"/>
                <a:ea typeface="+mn-ea"/>
                <a:cs typeface="+mn-cs"/>
              </a:rPr>
              <a:t> Alberto A. Chiappori,</a:t>
            </a:r>
            <a:r>
              <a:rPr lang="en-US" sz="1350" kern="1200" baseline="30000" dirty="0">
                <a:solidFill>
                  <a:srgbClr val="1E5680"/>
                </a:solidFill>
                <a:latin typeface="Arial"/>
                <a:ea typeface="+mn-ea"/>
                <a:cs typeface="+mn-cs"/>
              </a:rPr>
              <a:t>12</a:t>
            </a:r>
            <a:r>
              <a:rPr lang="en-US" sz="1350" kern="1200" dirty="0">
                <a:solidFill>
                  <a:srgbClr val="1E5680"/>
                </a:solidFill>
                <a:latin typeface="Arial"/>
                <a:ea typeface="+mn-ea"/>
                <a:cs typeface="+mn-cs"/>
              </a:rPr>
              <a:t> Charlotte R. Lemech,</a:t>
            </a:r>
            <a:r>
              <a:rPr lang="en-US" sz="1350" kern="1200" baseline="30000" dirty="0">
                <a:solidFill>
                  <a:srgbClr val="1E5680"/>
                </a:solidFill>
                <a:latin typeface="Arial"/>
                <a:ea typeface="+mn-ea"/>
                <a:cs typeface="+mn-cs"/>
              </a:rPr>
              <a:t>13 </a:t>
            </a:r>
            <a:r>
              <a:rPr lang="en-US" sz="1350" kern="1200" dirty="0">
                <a:solidFill>
                  <a:srgbClr val="1E5680"/>
                </a:solidFill>
                <a:latin typeface="Arial"/>
                <a:ea typeface="+mn-ea"/>
                <a:cs typeface="+mn-cs"/>
              </a:rPr>
              <a:t>Alison R. Meloni,</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Victoria A. Ebiana,</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Tian Dai,</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Diana M. Gauto,</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Tracy L. Varrieur,</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Wendy J. Snyder,</a:t>
            </a:r>
            <a:r>
              <a:rPr lang="en-US" sz="1350" kern="1200" baseline="30000" dirty="0">
                <a:solidFill>
                  <a:srgbClr val="1E5680"/>
                </a:solidFill>
                <a:latin typeface="Arial"/>
                <a:ea typeface="+mn-ea"/>
                <a:cs typeface="+mn-cs"/>
              </a:rPr>
              <a:t>14</a:t>
            </a:r>
            <a:r>
              <a:rPr lang="en-US" sz="1350" kern="1200" dirty="0">
                <a:solidFill>
                  <a:srgbClr val="1E5680"/>
                </a:solidFill>
                <a:latin typeface="Arial"/>
                <a:ea typeface="+mn-ea"/>
                <a:cs typeface="+mn-cs"/>
              </a:rPr>
              <a:t> Ramaswamy Govindan</a:t>
            </a:r>
            <a:r>
              <a:rPr lang="en-US" sz="1350" kern="1200" baseline="30000" dirty="0">
                <a:solidFill>
                  <a:srgbClr val="1E5680"/>
                </a:solidFill>
                <a:latin typeface="Arial"/>
                <a:ea typeface="+mn-ea"/>
                <a:cs typeface="+mn-cs"/>
              </a:rPr>
              <a:t>15</a:t>
            </a:r>
            <a:endParaRPr lang="en-US" sz="1350" kern="1200" dirty="0">
              <a:solidFill>
                <a:srgbClr val="1E5680"/>
              </a:solidFill>
              <a:latin typeface="Arial"/>
              <a:ea typeface="+mn-ea"/>
              <a:cs typeface="+mn-cs"/>
            </a:endParaRPr>
          </a:p>
          <a:p>
            <a:pPr defTabSz="457189" hangingPunct="1"/>
            <a:endParaRPr lang="en-IE" sz="675" kern="1200" baseline="30000" dirty="0">
              <a:latin typeface="Arial" panose="020B0604020202020204" pitchFamily="34" charset="0"/>
              <a:ea typeface="+mn-ea"/>
              <a:cs typeface="Arial" panose="020B0604020202020204" pitchFamily="34" charset="0"/>
            </a:endParaRPr>
          </a:p>
          <a:p>
            <a:pPr defTabSz="685800" hangingPunct="1">
              <a:lnSpc>
                <a:spcPct val="120000"/>
              </a:lnSpc>
            </a:pPr>
            <a:endParaRPr lang="en-US" sz="600" kern="1200" dirty="0">
              <a:latin typeface="Arial"/>
              <a:ea typeface="+mn-ea"/>
              <a:cs typeface="Arial" panose="020B0604020202020204" pitchFamily="34" charset="0"/>
            </a:endParaRPr>
          </a:p>
        </p:txBody>
      </p:sp>
      <p:sp>
        <p:nvSpPr>
          <p:cNvPr id="3" name="TextBox 2">
            <a:extLst>
              <a:ext uri="{FF2B5EF4-FFF2-40B4-BE49-F238E27FC236}">
                <a16:creationId xmlns:a16="http://schemas.microsoft.com/office/drawing/2014/main" id="{5A9CFAB1-D0CD-43DC-8467-0BC68136D098}"/>
              </a:ext>
            </a:extLst>
          </p:cNvPr>
          <p:cNvSpPr txBox="1"/>
          <p:nvPr/>
        </p:nvSpPr>
        <p:spPr>
          <a:xfrm>
            <a:off x="200700" y="4797401"/>
            <a:ext cx="7435049" cy="360355"/>
          </a:xfrm>
          <a:prstGeom prst="rect">
            <a:avLst/>
          </a:prstGeom>
          <a:noFill/>
        </p:spPr>
        <p:txBody>
          <a:bodyPr wrap="none" rtlCol="0">
            <a:spAutoFit/>
          </a:bodyPr>
          <a:lstStyle/>
          <a:p>
            <a:pPr defTabSz="342892" hangingPunct="1">
              <a:spcAft>
                <a:spcPts val="225"/>
              </a:spcAft>
            </a:pPr>
            <a:r>
              <a:rPr lang="en-US" sz="1050" b="1" kern="1200" dirty="0">
                <a:latin typeface="Arial"/>
                <a:ea typeface="+mn-ea"/>
                <a:cs typeface="+mn-cs"/>
              </a:rPr>
              <a:t>Presented at World Conference on Lung Cancer (WCLC) 2022 Annual Meeting, August 6-9, 2022; Vienna, Austria. </a:t>
            </a:r>
          </a:p>
          <a:p>
            <a:pPr defTabSz="685681" hangingPunct="1"/>
            <a:endParaRPr lang="en-US" sz="525" kern="1200" dirty="0">
              <a:latin typeface="Calibri" panose="020F0502020204030204" pitchFamily="34" charset="0"/>
              <a:ea typeface="+mn-ea"/>
              <a:cs typeface="Calibri" panose="020F0502020204030204" pitchFamily="34" charset="0"/>
            </a:endParaRPr>
          </a:p>
        </p:txBody>
      </p:sp>
      <p:sp>
        <p:nvSpPr>
          <p:cNvPr id="8" name="Text Placeholder 3">
            <a:extLst>
              <a:ext uri="{FF2B5EF4-FFF2-40B4-BE49-F238E27FC236}">
                <a16:creationId xmlns:a16="http://schemas.microsoft.com/office/drawing/2014/main" id="{0AD4FA28-1828-491E-999A-7E1FBBDE6993}"/>
              </a:ext>
            </a:extLst>
          </p:cNvPr>
          <p:cNvSpPr txBox="1">
            <a:spLocks/>
          </p:cNvSpPr>
          <p:nvPr/>
        </p:nvSpPr>
        <p:spPr>
          <a:xfrm>
            <a:off x="173485" y="3980665"/>
            <a:ext cx="8229600" cy="939802"/>
          </a:xfrm>
          <a:prstGeom prst="rect">
            <a:avLst/>
          </a:prstGeom>
        </p:spPr>
        <p:txBody>
          <a:bodyPr/>
          <a:lstStyle>
            <a:lvl1pPr marL="285737" indent="-285737" algn="l" rtl="0" eaLnBrk="1" fontAlgn="base" hangingPunct="1">
              <a:lnSpc>
                <a:spcPct val="95000"/>
              </a:lnSpc>
              <a:spcBef>
                <a:spcPct val="50000"/>
              </a:spcBef>
              <a:spcAft>
                <a:spcPct val="0"/>
              </a:spcAft>
              <a:buClr>
                <a:srgbClr val="1D5680"/>
              </a:buClr>
              <a:buFont typeface="Wingdings" panose="05000000000000000000" pitchFamily="2" charset="2"/>
              <a:buChar char="§"/>
              <a:defRPr sz="2667">
                <a:solidFill>
                  <a:schemeClr val="tx1"/>
                </a:solidFill>
                <a:latin typeface="Calibri" panose="020F0502020204030204" pitchFamily="34" charset="0"/>
                <a:ea typeface="+mn-ea"/>
                <a:cs typeface="Calibri" panose="020F0502020204030204" pitchFamily="34" charset="0"/>
              </a:defRPr>
            </a:lvl1pPr>
            <a:lvl2pPr marL="628619"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533">
                <a:solidFill>
                  <a:schemeClr val="tx1"/>
                </a:solidFill>
                <a:latin typeface="Calibri" panose="020F0502020204030204" pitchFamily="34" charset="0"/>
                <a:cs typeface="Calibri" panose="020F0502020204030204" pitchFamily="34" charset="0"/>
              </a:defRPr>
            </a:lvl2pPr>
            <a:lvl3pPr marL="971502"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400">
                <a:solidFill>
                  <a:schemeClr val="tx1"/>
                </a:solidFill>
                <a:latin typeface="Calibri" panose="020F0502020204030204" pitchFamily="34" charset="0"/>
                <a:cs typeface="Calibri" panose="020F0502020204030204" pitchFamily="34" charset="0"/>
              </a:defRPr>
            </a:lvl3pPr>
            <a:lvl4pPr marL="1314386" indent="-285737" algn="l" rtl="0" eaLnBrk="1" fontAlgn="base" hangingPunct="1">
              <a:lnSpc>
                <a:spcPct val="95000"/>
              </a:lnSpc>
              <a:spcBef>
                <a:spcPct val="20000"/>
              </a:spcBef>
              <a:spcAft>
                <a:spcPct val="0"/>
              </a:spcAft>
              <a:buClr>
                <a:srgbClr val="1D5680"/>
              </a:buClr>
              <a:buFont typeface="Wingdings" panose="05000000000000000000" pitchFamily="2" charset="2"/>
              <a:buChar char="§"/>
              <a:defRPr sz="2267">
                <a:solidFill>
                  <a:schemeClr val="tx1"/>
                </a:solidFill>
                <a:latin typeface="Calibri" panose="020F0502020204030204" pitchFamily="34" charset="0"/>
                <a:cs typeface="Calibri" panose="020F0502020204030204" pitchFamily="34" charset="0"/>
              </a:defRPr>
            </a:lvl4pPr>
            <a:lvl5pPr marL="1542973" indent="-171442" algn="l" rtl="0" eaLnBrk="1" fontAlgn="base" hangingPunct="1">
              <a:lnSpc>
                <a:spcPct val="95000"/>
              </a:lnSpc>
              <a:spcBef>
                <a:spcPct val="20000"/>
              </a:spcBef>
              <a:spcAft>
                <a:spcPct val="0"/>
              </a:spcAft>
              <a:buClr>
                <a:srgbClr val="1D5680"/>
              </a:buClr>
              <a:buSzPct val="75000"/>
              <a:buFont typeface="Wingdings" panose="05000000000000000000" pitchFamily="2" charset="2"/>
              <a:buChar char="§"/>
              <a:defRPr sz="2133">
                <a:solidFill>
                  <a:schemeClr val="tx1"/>
                </a:solidFill>
                <a:latin typeface="Calibri" panose="020F0502020204030204" pitchFamily="34" charset="0"/>
                <a:cs typeface="Calibri" panose="020F0502020204030204" pitchFamily="34" charset="0"/>
              </a:defRPr>
            </a:lvl5pPr>
            <a:lvl6pPr marL="1885857"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6pPr>
            <a:lvl7pPr marL="2228739"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7pPr>
            <a:lvl8pPr marL="2571622"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8pPr>
            <a:lvl9pPr marL="2914506" indent="-171442" algn="l" rtl="0" eaLnBrk="1" fontAlgn="base" hangingPunct="1">
              <a:lnSpc>
                <a:spcPct val="95000"/>
              </a:lnSpc>
              <a:spcBef>
                <a:spcPct val="20000"/>
              </a:spcBef>
              <a:spcAft>
                <a:spcPct val="0"/>
              </a:spcAft>
              <a:buClr>
                <a:schemeClr val="accent1"/>
              </a:buClr>
              <a:buChar char="•"/>
              <a:defRPr sz="1200">
                <a:solidFill>
                  <a:schemeClr val="tx1"/>
                </a:solidFill>
                <a:latin typeface="+mn-lt"/>
              </a:defRPr>
            </a:lvl9pPr>
          </a:lstStyle>
          <a:p>
            <a:pPr marL="0" indent="0" defTabSz="685800">
              <a:buNone/>
            </a:pPr>
            <a:r>
              <a:rPr lang="en-US" sz="825" kern="1200" baseline="30000" dirty="0"/>
              <a:t>1</a:t>
            </a:r>
            <a:r>
              <a:rPr lang="en-US" sz="825" kern="1200" dirty="0"/>
              <a:t>Memorial Sloan Kettering Cancer Center, Weill Cornell Medicine, New York, NY, USA; </a:t>
            </a:r>
            <a:r>
              <a:rPr lang="en-US" sz="825" kern="1200" baseline="30000" dirty="0"/>
              <a:t>2</a:t>
            </a:r>
            <a:r>
              <a:rPr lang="en-US" sz="825" kern="1200" dirty="0"/>
              <a:t>Sarah Cannon Research Institute at </a:t>
            </a:r>
            <a:r>
              <a:rPr lang="en-US" sz="825" kern="1200" dirty="0" err="1"/>
              <a:t>HealthONE</a:t>
            </a:r>
            <a:r>
              <a:rPr lang="en-US" sz="825" kern="1200" dirty="0"/>
              <a:t>, Denver, CO, USA </a:t>
            </a:r>
            <a:r>
              <a:rPr lang="en-US" sz="825" kern="1200" baseline="30000" dirty="0"/>
              <a:t>3</a:t>
            </a:r>
            <a:r>
              <a:rPr lang="en-US" sz="825" kern="1200" dirty="0"/>
              <a:t>Indiana University School of Medicine, Indianapolis, IN, USA; </a:t>
            </a:r>
            <a:r>
              <a:rPr lang="en-US" sz="825" kern="1200" baseline="30000" dirty="0"/>
              <a:t>4</a:t>
            </a:r>
            <a:r>
              <a:rPr lang="en-US" sz="825" kern="1200" dirty="0"/>
              <a:t>University of Pittsburgh Medical Center (UPMC) Hillman Cancer Center, Pittsburgh, PA, USA; </a:t>
            </a:r>
            <a:r>
              <a:rPr lang="en-US" sz="825" kern="1200" baseline="30000" dirty="0"/>
              <a:t>5</a:t>
            </a:r>
            <a:r>
              <a:rPr lang="en-US" sz="825" kern="1200" dirty="0"/>
              <a:t>The University of Texas MD Anderson Cancer Center, Houston, TX, USA; </a:t>
            </a:r>
            <a:r>
              <a:rPr lang="en-US" sz="825" kern="1200" baseline="30000" dirty="0"/>
              <a:t>6</a:t>
            </a:r>
            <a:r>
              <a:rPr lang="en-US" sz="825" kern="1200" dirty="0"/>
              <a:t>Winship Cancer Institute of Emory University, Atlanta, GA, USA; </a:t>
            </a:r>
            <a:r>
              <a:rPr lang="en-US" sz="825" kern="1200" baseline="30000" dirty="0"/>
              <a:t>7</a:t>
            </a:r>
            <a:r>
              <a:rPr lang="en-US" sz="825" kern="1200" dirty="0"/>
              <a:t>US Oncology Research, The Woodlands, TX, USA; </a:t>
            </a:r>
            <a:r>
              <a:rPr lang="en-US" sz="825" kern="1200" baseline="30000" dirty="0"/>
              <a:t>8</a:t>
            </a:r>
            <a:r>
              <a:rPr lang="en-US" sz="825" kern="1200" dirty="0"/>
              <a:t>The University of Chicago Medicine, Chicago, IL, USA; </a:t>
            </a:r>
            <a:r>
              <a:rPr lang="en-US" sz="825" kern="1200" baseline="30000" dirty="0"/>
              <a:t>9</a:t>
            </a:r>
            <a:r>
              <a:rPr lang="en-US" sz="825" kern="1200" dirty="0"/>
              <a:t>Yale School of Medicine, New Haven, CT, USA; </a:t>
            </a:r>
            <a:r>
              <a:rPr lang="en-US" sz="825" kern="1200" baseline="30000" dirty="0"/>
              <a:t>10</a:t>
            </a:r>
            <a:r>
              <a:rPr lang="en-US" sz="825" kern="1200" dirty="0"/>
              <a:t>Icahn School of Medicine at Mount Sinai, New York, NY, USA; </a:t>
            </a:r>
            <a:r>
              <a:rPr lang="en-US" sz="825" kern="1200" baseline="30000" dirty="0"/>
              <a:t>11</a:t>
            </a:r>
            <a:r>
              <a:rPr lang="en-US" sz="825" kern="1200" dirty="0"/>
              <a:t>Vanderbilt University Medical Center, Nashville, TN, USA; </a:t>
            </a:r>
            <a:r>
              <a:rPr lang="en-US" sz="825" kern="1200" baseline="30000" dirty="0"/>
              <a:t>12</a:t>
            </a:r>
            <a:r>
              <a:rPr lang="en-US" sz="825" kern="1200" dirty="0"/>
              <a:t>Moffitt Cancer Center, Tampa, FL, USA; </a:t>
            </a:r>
            <a:r>
              <a:rPr lang="en-US" sz="825" kern="1200" baseline="30000" dirty="0"/>
              <a:t>13</a:t>
            </a:r>
            <a:r>
              <a:rPr lang="en-US" sz="825" kern="1200" dirty="0"/>
              <a:t>Scientia Clinical Research, Randwick, Australia; </a:t>
            </a:r>
            <a:r>
              <a:rPr lang="en-US" sz="825" kern="1200" baseline="30000" dirty="0"/>
              <a:t>14</a:t>
            </a:r>
            <a:r>
              <a:rPr lang="en-US" sz="825" kern="1200" dirty="0"/>
              <a:t>Amgen Inc., Thousand Oaks, CA, USA; </a:t>
            </a:r>
            <a:r>
              <a:rPr lang="en-US" sz="825" kern="1200" baseline="30000" dirty="0"/>
              <a:t>15</a:t>
            </a:r>
            <a:r>
              <a:rPr lang="en-US" sz="825" kern="1200" dirty="0"/>
              <a:t>Washington University School of Medicine, St Louis, MO, USA</a:t>
            </a:r>
            <a:endParaRPr lang="en-US" sz="900" kern="1200" dirty="0"/>
          </a:p>
        </p:txBody>
      </p:sp>
      <p:sp>
        <p:nvSpPr>
          <p:cNvPr id="7" name="TextBox 6">
            <a:extLst>
              <a:ext uri="{FF2B5EF4-FFF2-40B4-BE49-F238E27FC236}">
                <a16:creationId xmlns:a16="http://schemas.microsoft.com/office/drawing/2014/main" id="{4A4CC53F-0E39-4BB2-9745-A2390F6B6D6F}"/>
              </a:ext>
            </a:extLst>
          </p:cNvPr>
          <p:cNvSpPr txBox="1"/>
          <p:nvPr/>
        </p:nvSpPr>
        <p:spPr>
          <a:xfrm>
            <a:off x="7432690" y="4912668"/>
            <a:ext cx="1940790" cy="230832"/>
          </a:xfrm>
          <a:prstGeom prst="rect">
            <a:avLst/>
          </a:prstGeom>
          <a:noFill/>
        </p:spPr>
        <p:txBody>
          <a:bodyPr wrap="square">
            <a:spAutoFit/>
          </a:bodyPr>
          <a:lstStyle/>
          <a:p>
            <a:r>
              <a:rPr lang="de-AT" sz="900" b="0" i="0" dirty="0">
                <a:solidFill>
                  <a:srgbClr val="303030"/>
                </a:solidFill>
                <a:effectLst/>
                <a:latin typeface="Arial" panose="020B0604020202020204" pitchFamily="34" charset="0"/>
              </a:rPr>
              <a:t>SC-AT-AMG 510-00188 0822</a:t>
            </a:r>
            <a:endParaRPr lang="en-AT" sz="900" dirty="0"/>
          </a:p>
        </p:txBody>
      </p:sp>
    </p:spTree>
    <p:extLst>
      <p:ext uri="{BB962C8B-B14F-4D97-AF65-F5344CB8AC3E}">
        <p14:creationId xmlns:p14="http://schemas.microsoft.com/office/powerpoint/2010/main" val="2445211210"/>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TextBox 172"/>
          <p:cNvSpPr txBox="1"/>
          <p:nvPr/>
        </p:nvSpPr>
        <p:spPr>
          <a:xfrm>
            <a:off x="1164" y="4471410"/>
            <a:ext cx="5356027" cy="35315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elvetica"/>
              <a:ea typeface="+mj-ea"/>
              <a:cs typeface="Helvetica"/>
              <a:sym typeface="Helvetica"/>
            </a:endParaRPr>
          </a:p>
        </p:txBody>
      </p:sp>
      <p:graphicFrame>
        <p:nvGraphicFramePr>
          <p:cNvPr id="12" name="Table 11">
            <a:extLst>
              <a:ext uri="{FF2B5EF4-FFF2-40B4-BE49-F238E27FC236}">
                <a16:creationId xmlns:a16="http://schemas.microsoft.com/office/drawing/2014/main" id="{72248D0A-D953-4A6E-BA38-256DE84201F7}"/>
              </a:ext>
            </a:extLst>
          </p:cNvPr>
          <p:cNvGraphicFramePr>
            <a:graphicFrameLocks noGrp="1"/>
          </p:cNvGraphicFramePr>
          <p:nvPr>
            <p:extLst>
              <p:ext uri="{D42A27DB-BD31-4B8C-83A1-F6EECF244321}">
                <p14:modId xmlns:p14="http://schemas.microsoft.com/office/powerpoint/2010/main" val="3502690327"/>
              </p:ext>
            </p:extLst>
          </p:nvPr>
        </p:nvGraphicFramePr>
        <p:xfrm>
          <a:off x="342900" y="4037753"/>
          <a:ext cx="8262693" cy="548640"/>
        </p:xfrm>
        <a:graphic>
          <a:graphicData uri="http://schemas.openxmlformats.org/drawingml/2006/table">
            <a:tbl>
              <a:tblPr firstRow="1" bandRow="1"/>
              <a:tblGrid>
                <a:gridCol w="8262693">
                  <a:extLst>
                    <a:ext uri="{9D8B030D-6E8A-4147-A177-3AD203B41FA5}">
                      <a16:colId xmlns:a16="http://schemas.microsoft.com/office/drawing/2014/main" val="113846626"/>
                    </a:ext>
                  </a:extLst>
                </a:gridCol>
              </a:tblGrid>
              <a:tr h="305268">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171450" lvl="0" indent="-171450" algn="l">
                        <a:buFont typeface="Arial" panose="020B0604020202020204" pitchFamily="34" charset="0"/>
                        <a:buChar char="•"/>
                      </a:pPr>
                      <a:r>
                        <a:rPr lang="en-US" dirty="0">
                          <a:solidFill>
                            <a:srgbClr val="1E5680"/>
                          </a:solidFill>
                        </a:rPr>
                        <a:t>Durable clinical benefit observed with </a:t>
                      </a:r>
                      <a:r>
                        <a:rPr lang="en-US" dirty="0" err="1">
                          <a:solidFill>
                            <a:srgbClr val="1E5680"/>
                          </a:solidFill>
                        </a:rPr>
                        <a:t>sotorasib</a:t>
                      </a:r>
                      <a:r>
                        <a:rPr lang="en-US" dirty="0">
                          <a:solidFill>
                            <a:srgbClr val="1E5680"/>
                          </a:solidFill>
                        </a:rPr>
                        <a:t> lead-in + pembrolizumab, with deep responses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i="0" baseline="0" dirty="0">
                          <a:solidFill>
                            <a:srgbClr val="1E5680"/>
                          </a:solidFill>
                        </a:rPr>
                        <a:t>Low dose sotorasib lead-in + pembrolizumab is being pursued given its safety and efficacy profile</a:t>
                      </a: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13" name="Rectangle 12"/>
          <p:cNvSpPr/>
          <p:nvPr/>
        </p:nvSpPr>
        <p:spPr>
          <a:xfrm>
            <a:off x="152396" y="4486012"/>
            <a:ext cx="7343426" cy="338554"/>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endParaRPr>
          </a:p>
          <a:p>
            <a:pPr marR="0" lvl="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rPr>
              <a:t>BOR,</a:t>
            </a:r>
            <a:r>
              <a:rPr kumimoji="0" lang="en-US" sz="800" b="0" i="0" u="none" strike="noStrike" kern="1200" cap="none" spc="0" normalizeH="0" noProof="0" dirty="0">
                <a:ln>
                  <a:noFill/>
                </a:ln>
                <a:solidFill>
                  <a:schemeClr val="tx1"/>
                </a:solidFill>
                <a:effectLst/>
                <a:uLnTx/>
                <a:uFillTx/>
                <a:latin typeface="Arial" panose="020B0604020202020204"/>
                <a:cs typeface="Helvetica"/>
                <a:sym typeface="Helvetica"/>
              </a:rPr>
              <a:t> best overall response</a:t>
            </a:r>
            <a:r>
              <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rPr>
              <a:t>. PD, progressive disease; PR, partial response; SD, stable disease.</a:t>
            </a:r>
          </a:p>
        </p:txBody>
      </p:sp>
      <p:sp>
        <p:nvSpPr>
          <p:cNvPr id="14" name="Title 1">
            <a:extLst>
              <a:ext uri="{FF2B5EF4-FFF2-40B4-BE49-F238E27FC236}">
                <a16:creationId xmlns:a16="http://schemas.microsoft.com/office/drawing/2014/main" id="{A3113582-A23E-4375-AB6E-5E0358E3AEEF}"/>
              </a:ext>
            </a:extLst>
          </p:cNvPr>
          <p:cNvSpPr txBox="1">
            <a:spLocks/>
          </p:cNvSpPr>
          <p:nvPr/>
        </p:nvSpPr>
        <p:spPr>
          <a:xfrm>
            <a:off x="321636" y="249911"/>
            <a:ext cx="8822363" cy="553941"/>
          </a:xfrm>
          <a:prstGeom prst="rect">
            <a:avLst/>
          </a:prstGeom>
          <a:solidFill>
            <a:schemeClr val="bg1"/>
          </a:solidFill>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a:defRPr/>
            </a:pPr>
            <a:r>
              <a:rPr lang="en-US" sz="2800" dirty="0">
                <a:solidFill>
                  <a:srgbClr val="1E5680"/>
                </a:solidFill>
                <a:latin typeface="Arial" panose="020B0604020202020204"/>
              </a:rPr>
              <a:t>Efficacy for </a:t>
            </a:r>
            <a:r>
              <a:rPr lang="en-US" sz="2800" dirty="0" err="1">
                <a:solidFill>
                  <a:srgbClr val="1E5680"/>
                </a:solidFill>
                <a:latin typeface="Arial" panose="020B0604020202020204"/>
              </a:rPr>
              <a:t>Sotorasib</a:t>
            </a:r>
            <a:r>
              <a:rPr lang="en-US" sz="2800" dirty="0">
                <a:solidFill>
                  <a:srgbClr val="1E5680"/>
                </a:solidFill>
                <a:latin typeface="Arial" panose="020B0604020202020204"/>
              </a:rPr>
              <a:t> Lead-In + </a:t>
            </a:r>
            <a:r>
              <a:rPr lang="en-US" sz="2800" dirty="0">
                <a:solidFill>
                  <a:srgbClr val="1E5680"/>
                </a:solidFill>
                <a:latin typeface="Arial" panose="020B0604020202020204"/>
                <a:cs typeface="Helvetica"/>
              </a:rPr>
              <a:t>Pembrolizumab </a:t>
            </a:r>
            <a:endParaRPr lang="en-US" sz="2800" dirty="0">
              <a:solidFill>
                <a:srgbClr val="1E5680"/>
              </a:solidFill>
              <a:latin typeface="Arial" panose="020B0604020202020204"/>
            </a:endParaRPr>
          </a:p>
        </p:txBody>
      </p:sp>
      <p:pic>
        <p:nvPicPr>
          <p:cNvPr id="4" name="Picture 3" descr="Chart, line chart&#10;&#10;Description automatically generated">
            <a:extLst>
              <a:ext uri="{FF2B5EF4-FFF2-40B4-BE49-F238E27FC236}">
                <a16:creationId xmlns:a16="http://schemas.microsoft.com/office/drawing/2014/main" id="{E2E75B65-C2D2-4B8C-8C51-CF64844773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 y="1131469"/>
            <a:ext cx="7940040" cy="2767584"/>
          </a:xfrm>
          <a:prstGeom prst="rect">
            <a:avLst/>
          </a:prstGeom>
        </p:spPr>
      </p:pic>
      <p:sp>
        <p:nvSpPr>
          <p:cNvPr id="7" name="TextBox 6">
            <a:extLst>
              <a:ext uri="{FF2B5EF4-FFF2-40B4-BE49-F238E27FC236}">
                <a16:creationId xmlns:a16="http://schemas.microsoft.com/office/drawing/2014/main" id="{55DFD4A3-9118-4A5D-8D62-D4C74B788B95}"/>
              </a:ext>
            </a:extLst>
          </p:cNvPr>
          <p:cNvSpPr txBox="1"/>
          <p:nvPr/>
        </p:nvSpPr>
        <p:spPr>
          <a:xfrm>
            <a:off x="18889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3887925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3113582-A23E-4375-AB6E-5E0358E3AEEF}"/>
              </a:ext>
            </a:extLst>
          </p:cNvPr>
          <p:cNvSpPr txBox="1">
            <a:spLocks/>
          </p:cNvSpPr>
          <p:nvPr/>
        </p:nvSpPr>
        <p:spPr>
          <a:xfrm>
            <a:off x="342900" y="216779"/>
            <a:ext cx="9003323"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Overall Survival: </a:t>
            </a:r>
            <a:r>
              <a:rPr lang="en-US" sz="2800" dirty="0" err="1">
                <a:solidFill>
                  <a:srgbClr val="1E5680"/>
                </a:solidFill>
                <a:latin typeface="Arial" panose="020B0604020202020204"/>
              </a:rPr>
              <a:t>Sotorasib</a:t>
            </a:r>
            <a:r>
              <a:rPr lang="en-US" sz="2800" dirty="0">
                <a:solidFill>
                  <a:srgbClr val="1E5680"/>
                </a:solidFill>
                <a:latin typeface="Arial" panose="020B0604020202020204"/>
              </a:rPr>
              <a:t> + any IO</a:t>
            </a:r>
            <a:endParaRPr lang="en-US" sz="2800" b="1" i="0" u="none" strike="noStrike" kern="1200" cap="none" spc="0" normalizeH="0" baseline="0" noProof="0" dirty="0">
              <a:ln>
                <a:noFill/>
              </a:ln>
              <a:solidFill>
                <a:srgbClr val="1E5680"/>
              </a:solidFill>
              <a:effectLst/>
              <a:uLnTx/>
              <a:uFillTx/>
              <a:latin typeface="Arial" panose="020B0604020202020204"/>
            </a:endParaRPr>
          </a:p>
        </p:txBody>
      </p:sp>
      <p:sp>
        <p:nvSpPr>
          <p:cNvPr id="14" name="TextBox 13">
            <a:extLst>
              <a:ext uri="{FF2B5EF4-FFF2-40B4-BE49-F238E27FC236}">
                <a16:creationId xmlns:a16="http://schemas.microsoft.com/office/drawing/2014/main" id="{B21EDBEE-4A98-FB4D-8CA9-63C33BA964C9}"/>
              </a:ext>
            </a:extLst>
          </p:cNvPr>
          <p:cNvSpPr txBox="1"/>
          <p:nvPr/>
        </p:nvSpPr>
        <p:spPr>
          <a:xfrm>
            <a:off x="113688" y="4422291"/>
            <a:ext cx="742368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CA" sz="1000" b="1" dirty="0">
                <a:solidFill>
                  <a:schemeClr val="bg1"/>
                </a:solidFill>
                <a:latin typeface="Arial" panose="020B0604020202020204" pitchFamily="34" charset="0"/>
                <a:cs typeface="Arial" panose="020B0604020202020204" pitchFamily="34" charset="0"/>
              </a:rPr>
              <a:t>Bob T. Li, MD, PhD, MPH, </a:t>
            </a:r>
            <a:r>
              <a:rPr lang="en-US" sz="1000" b="1" dirty="0">
                <a:solidFill>
                  <a:schemeClr val="bg1"/>
                </a:solidFill>
                <a:latin typeface="Arial" panose="020B0604020202020204" pitchFamily="34" charset="0"/>
                <a:cs typeface="Arial" panose="020B0604020202020204" pitchFamily="34" charset="0"/>
              </a:rPr>
              <a:t>Memorial Sloan Kettering Cancer Center, New York, NY, USA</a:t>
            </a:r>
            <a:r>
              <a:rPr lang="en-CA" sz="1000" b="1" dirty="0">
                <a:solidFill>
                  <a:schemeClr val="bg1"/>
                </a:solidFill>
                <a:latin typeface="Arial" panose="020B0604020202020204" pitchFamily="34" charset="0"/>
                <a:cs typeface="Arial" panose="020B0604020202020204" pitchFamily="34" charset="0"/>
              </a:rPr>
              <a:t> </a:t>
            </a:r>
            <a:endParaRPr kumimoji="0" lang="en-US" sz="1000" b="1"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Helvetica"/>
            </a:endParaRPr>
          </a:p>
        </p:txBody>
      </p:sp>
      <p:pic>
        <p:nvPicPr>
          <p:cNvPr id="2" name="Picture 1"/>
          <p:cNvPicPr>
            <a:picLocks noChangeAspect="1"/>
          </p:cNvPicPr>
          <p:nvPr/>
        </p:nvPicPr>
        <p:blipFill>
          <a:blip r:embed="rId3"/>
          <a:stretch>
            <a:fillRect/>
          </a:stretch>
        </p:blipFill>
        <p:spPr>
          <a:xfrm>
            <a:off x="614380" y="1000256"/>
            <a:ext cx="7915240" cy="3087824"/>
          </a:xfrm>
          <a:prstGeom prst="rect">
            <a:avLst/>
          </a:prstGeom>
        </p:spPr>
      </p:pic>
      <p:graphicFrame>
        <p:nvGraphicFramePr>
          <p:cNvPr id="7" name="Table 6">
            <a:extLst>
              <a:ext uri="{FF2B5EF4-FFF2-40B4-BE49-F238E27FC236}">
                <a16:creationId xmlns:a16="http://schemas.microsoft.com/office/drawing/2014/main" id="{72248D0A-D953-4A6E-BA38-256DE84201F7}"/>
              </a:ext>
            </a:extLst>
          </p:cNvPr>
          <p:cNvGraphicFramePr>
            <a:graphicFrameLocks noGrp="1"/>
          </p:cNvGraphicFramePr>
          <p:nvPr>
            <p:extLst>
              <p:ext uri="{D42A27DB-BD31-4B8C-83A1-F6EECF244321}">
                <p14:modId xmlns:p14="http://schemas.microsoft.com/office/powerpoint/2010/main" val="2707237112"/>
              </p:ext>
            </p:extLst>
          </p:nvPr>
        </p:nvGraphicFramePr>
        <p:xfrm>
          <a:off x="614380" y="4096917"/>
          <a:ext cx="7915240" cy="426720"/>
        </p:xfrm>
        <a:graphic>
          <a:graphicData uri="http://schemas.openxmlformats.org/drawingml/2006/table">
            <a:tbl>
              <a:tblPr firstRow="1" bandRow="1"/>
              <a:tblGrid>
                <a:gridCol w="7915240">
                  <a:extLst>
                    <a:ext uri="{9D8B030D-6E8A-4147-A177-3AD203B41FA5}">
                      <a16:colId xmlns:a16="http://schemas.microsoft.com/office/drawing/2014/main" val="113846626"/>
                    </a:ext>
                  </a:extLst>
                </a:gridCol>
              </a:tblGrid>
              <a:tr h="305268">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algn="l"/>
                      <a:r>
                        <a:rPr lang="en-US" sz="1600" b="1" dirty="0">
                          <a:solidFill>
                            <a:srgbClr val="1E5680"/>
                          </a:solidFill>
                        </a:rPr>
                        <a:t>Median OS: 15.7 months (95% CI: 9.8, 17.8)</a:t>
                      </a:r>
                      <a:endParaRPr lang="en-US" sz="1600" b="0" i="0" u="none" strike="noStrike" cap="none" spc="0" normalizeH="0" baseline="0" dirty="0">
                        <a:ln>
                          <a:noFill/>
                        </a:ln>
                        <a:solidFill>
                          <a:srgbClr val="1E5680"/>
                        </a:solidFill>
                        <a:effectLst/>
                        <a:uFillTx/>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8" name="TextBox 7">
            <a:extLst>
              <a:ext uri="{FF2B5EF4-FFF2-40B4-BE49-F238E27FC236}">
                <a16:creationId xmlns:a16="http://schemas.microsoft.com/office/drawing/2014/main" id="{7D05C673-EB50-43EA-BF82-3BB0D65E056E}"/>
              </a:ext>
            </a:extLst>
          </p:cNvPr>
          <p:cNvSpPr txBox="1"/>
          <p:nvPr/>
        </p:nvSpPr>
        <p:spPr>
          <a:xfrm>
            <a:off x="499140"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85082AF9-A98E-4EFA-873A-C2D8A4AF5466}"/>
              </a:ext>
            </a:extLst>
          </p:cNvPr>
          <p:cNvSpPr/>
          <p:nvPr/>
        </p:nvSpPr>
        <p:spPr>
          <a:xfrm>
            <a:off x="468084" y="4404367"/>
            <a:ext cx="7343426" cy="369332"/>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chemeClr val="tx1"/>
              </a:solidFill>
              <a:effectLst/>
              <a:uLnTx/>
              <a:uFillTx/>
              <a:latin typeface="Arial" panose="020B0604020202020204"/>
              <a:cs typeface="Helvetica"/>
              <a:sym typeface="Helvetica"/>
            </a:endParaRPr>
          </a:p>
          <a:p>
            <a:pPr marR="0" lvl="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chemeClr val="tx1"/>
                </a:solidFill>
                <a:effectLst/>
                <a:uLnTx/>
                <a:uFillTx/>
                <a:latin typeface="Arial" panose="020B0604020202020204"/>
                <a:cs typeface="Helvetica"/>
                <a:sym typeface="Helvetica"/>
              </a:rPr>
              <a:t>CI, confidence interval; IO, immune-oncology therapy; OS, overall survival.</a:t>
            </a:r>
          </a:p>
        </p:txBody>
      </p:sp>
    </p:spTree>
    <p:extLst>
      <p:ext uri="{BB962C8B-B14F-4D97-AF65-F5344CB8AC3E}">
        <p14:creationId xmlns:p14="http://schemas.microsoft.com/office/powerpoint/2010/main" val="22763453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342900" y="308593"/>
            <a:ext cx="8801099" cy="673014"/>
          </a:xfrm>
          <a:prstGeom prst="rect">
            <a:avLst/>
          </a:prstGeom>
        </p:spPr>
        <p:txBody>
          <a:bodyPr vert="horz" lIns="0" tIns="45720" rIns="0" bIns="45720" rtlCol="0" anchor="t">
            <a:normAutofit fontScale="77500" lnSpcReduction="2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Case Study: Sotorasib 960 mg Concurrent with Pembrolizumab</a:t>
            </a:r>
            <a:endParaRPr lang="en-US" sz="2800" i="1" strike="sngStrike" dirty="0">
              <a:solidFill>
                <a:srgbClr val="1E5680"/>
              </a:solidFill>
              <a:latin typeface="Arial" panose="020B0604020202020204"/>
            </a:endParaRPr>
          </a:p>
        </p:txBody>
      </p:sp>
      <p:pic>
        <p:nvPicPr>
          <p:cNvPr id="3" name="Picture 2">
            <a:extLst>
              <a:ext uri="{FF2B5EF4-FFF2-40B4-BE49-F238E27FC236}">
                <a16:creationId xmlns:a16="http://schemas.microsoft.com/office/drawing/2014/main" id="{FABA6E26-017D-4829-B211-0390DB7C42E7}"/>
              </a:ext>
            </a:extLst>
          </p:cNvPr>
          <p:cNvPicPr>
            <a:picLocks noChangeAspect="1"/>
          </p:cNvPicPr>
          <p:nvPr/>
        </p:nvPicPr>
        <p:blipFill rotWithShape="1">
          <a:blip r:embed="rId3"/>
          <a:srcRect l="76656" t="18315" r="2266" b="37848"/>
          <a:stretch/>
        </p:blipFill>
        <p:spPr>
          <a:xfrm>
            <a:off x="7071193" y="2045318"/>
            <a:ext cx="1769003" cy="2069580"/>
          </a:xfrm>
          <a:prstGeom prst="rect">
            <a:avLst/>
          </a:prstGeom>
        </p:spPr>
      </p:pic>
      <p:graphicFrame>
        <p:nvGraphicFramePr>
          <p:cNvPr id="7" name="Table 6">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2787358092"/>
              </p:ext>
            </p:extLst>
          </p:nvPr>
        </p:nvGraphicFramePr>
        <p:xfrm>
          <a:off x="342900" y="1025459"/>
          <a:ext cx="8539070" cy="914400"/>
        </p:xfrm>
        <a:graphic>
          <a:graphicData uri="http://schemas.openxmlformats.org/drawingml/2006/table">
            <a:tbl>
              <a:tblPr firstRow="1" bandRow="1"/>
              <a:tblGrid>
                <a:gridCol w="8539070">
                  <a:extLst>
                    <a:ext uri="{9D8B030D-6E8A-4147-A177-3AD203B41FA5}">
                      <a16:colId xmlns:a16="http://schemas.microsoft.com/office/drawing/2014/main" val="113846626"/>
                    </a:ext>
                  </a:extLst>
                </a:gridCol>
              </a:tblGrid>
              <a:tr h="73152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strike="noStrike" dirty="0">
                          <a:solidFill>
                            <a:srgbClr val="1E5680"/>
                          </a:solidFill>
                          <a:latin typeface="Arial" panose="020B0604020202020204"/>
                        </a:rPr>
                        <a:t>Partial</a:t>
                      </a:r>
                      <a:r>
                        <a:rPr lang="en-US" sz="1200" strike="noStrike" baseline="0" dirty="0">
                          <a:solidFill>
                            <a:srgbClr val="1E5680"/>
                          </a:solidFill>
                          <a:latin typeface="Arial" panose="020B0604020202020204"/>
                        </a:rPr>
                        <a:t> response was achieved at 6 weeks; patient developed grade 1 liver enzyme elevations</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strike="noStrike" dirty="0">
                          <a:solidFill>
                            <a:srgbClr val="1E5680"/>
                          </a:solidFill>
                          <a:latin typeface="Arial" panose="020B0604020202020204"/>
                        </a:rPr>
                        <a:t>Grade 3 AST/ALT elevations led to prednisone</a:t>
                      </a:r>
                      <a:r>
                        <a:rPr lang="en-US" sz="1200" strike="noStrike" baseline="0" dirty="0">
                          <a:solidFill>
                            <a:srgbClr val="1E5680"/>
                          </a:solidFill>
                          <a:latin typeface="Arial" panose="020B0604020202020204"/>
                        </a:rPr>
                        <a:t> administration, </a:t>
                      </a:r>
                      <a:r>
                        <a:rPr lang="en-US" sz="1200" strike="noStrike" dirty="0" err="1">
                          <a:solidFill>
                            <a:srgbClr val="1E5680"/>
                          </a:solidFill>
                          <a:latin typeface="Arial" panose="020B0604020202020204"/>
                        </a:rPr>
                        <a:t>sotorasib</a:t>
                      </a:r>
                      <a:r>
                        <a:rPr lang="en-US" sz="1200" strike="noStrike" dirty="0">
                          <a:solidFill>
                            <a:srgbClr val="1E5680"/>
                          </a:solidFill>
                          <a:latin typeface="Arial" panose="020B0604020202020204"/>
                        </a:rPr>
                        <a:t> dose reduction and discontinuation of pembrolizumab</a:t>
                      </a: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200" strike="noStrike" baseline="0" dirty="0">
                          <a:solidFill>
                            <a:srgbClr val="1E5680"/>
                          </a:solidFill>
                          <a:latin typeface="Arial" panose="020B0604020202020204"/>
                        </a:rPr>
                        <a:t>Complete response achieved with sotorasib 240 mg, and </a:t>
                      </a:r>
                      <a:r>
                        <a:rPr lang="en-US" sz="1200" strike="noStrike" dirty="0">
                          <a:solidFill>
                            <a:srgbClr val="1E5680"/>
                          </a:solidFill>
                          <a:latin typeface="Arial" panose="020B0604020202020204"/>
                        </a:rPr>
                        <a:t>maintained &gt; </a:t>
                      </a:r>
                      <a:r>
                        <a:rPr lang="en-US" sz="1200" strike="noStrike" baseline="0" dirty="0">
                          <a:solidFill>
                            <a:srgbClr val="1E5680"/>
                          </a:solidFill>
                          <a:latin typeface="Arial" panose="020B0604020202020204"/>
                        </a:rPr>
                        <a:t>2 years; patient continuing sotorasib</a:t>
                      </a:r>
                      <a:endParaRPr lang="en-US" sz="1200" strike="noStrike" dirty="0">
                        <a:solidFill>
                          <a:srgbClr val="1E5680"/>
                        </a:solidFill>
                        <a:latin typeface="Arial" panose="020B0604020202020204"/>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8" name="TextBox 7"/>
          <p:cNvSpPr txBox="1"/>
          <p:nvPr/>
        </p:nvSpPr>
        <p:spPr>
          <a:xfrm>
            <a:off x="-2" y="4473120"/>
            <a:ext cx="9144001" cy="3503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elvetica"/>
              <a:ea typeface="+mj-ea"/>
              <a:cs typeface="Helvetica"/>
              <a:sym typeface="Helvetica"/>
            </a:endParaRPr>
          </a:p>
        </p:txBody>
      </p:sp>
      <p:sp>
        <p:nvSpPr>
          <p:cNvPr id="9" name="Rectangle 8"/>
          <p:cNvSpPr/>
          <p:nvPr/>
        </p:nvSpPr>
        <p:spPr>
          <a:xfrm>
            <a:off x="-652698" y="4754974"/>
            <a:ext cx="5513287" cy="2154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Arial" panose="020B0604020202020204"/>
                <a:cs typeface="Helvetica"/>
              </a:rPr>
              <a:t> 	ALT, alanine aminotransferase; AST aspartate aminotransferase.</a:t>
            </a:r>
            <a:endPar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endParaRPr>
          </a:p>
        </p:txBody>
      </p:sp>
      <p:sp>
        <p:nvSpPr>
          <p:cNvPr id="10" name="Rectangle 9"/>
          <p:cNvSpPr/>
          <p:nvPr/>
        </p:nvSpPr>
        <p:spPr>
          <a:xfrm>
            <a:off x="7071193" y="4057087"/>
            <a:ext cx="1881428" cy="415498"/>
          </a:xfrm>
          <a:prstGeom prst="rect">
            <a:avLst/>
          </a:prstGeom>
        </p:spPr>
        <p:txBody>
          <a:bodyPr wrap="square">
            <a:spAutoFit/>
          </a:bodyPr>
          <a:lstStyle/>
          <a:p>
            <a:pPr algn="ctr"/>
            <a:r>
              <a:rPr lang="en-US" sz="1050" b="1" dirty="0">
                <a:solidFill>
                  <a:srgbClr val="1E5680"/>
                </a:solidFill>
                <a:latin typeface="Arial" panose="020B0604020202020204"/>
              </a:rPr>
              <a:t>Liver biopsy:</a:t>
            </a:r>
            <a:r>
              <a:rPr lang="en-US" sz="1050" dirty="0">
                <a:solidFill>
                  <a:srgbClr val="1E5680"/>
                </a:solidFill>
                <a:latin typeface="Arial" panose="020B0604020202020204"/>
              </a:rPr>
              <a:t> liver injury with immune infiltration</a:t>
            </a:r>
            <a:endParaRPr lang="en-US" sz="1050" dirty="0"/>
          </a:p>
        </p:txBody>
      </p:sp>
      <p:pic>
        <p:nvPicPr>
          <p:cNvPr id="2" name="Picture 1"/>
          <p:cNvPicPr>
            <a:picLocks noChangeAspect="1"/>
          </p:cNvPicPr>
          <p:nvPr/>
        </p:nvPicPr>
        <p:blipFill>
          <a:blip r:embed="rId4"/>
          <a:stretch>
            <a:fillRect/>
          </a:stretch>
        </p:blipFill>
        <p:spPr>
          <a:xfrm>
            <a:off x="301642" y="1946734"/>
            <a:ext cx="6467907" cy="3033371"/>
          </a:xfrm>
          <a:prstGeom prst="rect">
            <a:avLst/>
          </a:prstGeom>
        </p:spPr>
      </p:pic>
      <p:sp>
        <p:nvSpPr>
          <p:cNvPr id="11" name="TextBox 10">
            <a:extLst>
              <a:ext uri="{FF2B5EF4-FFF2-40B4-BE49-F238E27FC236}">
                <a16:creationId xmlns:a16="http://schemas.microsoft.com/office/drawing/2014/main" id="{4605F8AA-7330-413F-86C8-935F55CB71FE}"/>
              </a:ext>
            </a:extLst>
          </p:cNvPr>
          <p:cNvSpPr txBox="1"/>
          <p:nvPr/>
        </p:nvSpPr>
        <p:spPr>
          <a:xfrm>
            <a:off x="301783" y="488085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39245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342900" y="266502"/>
            <a:ext cx="9003323" cy="1064684"/>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Conclusions</a:t>
            </a:r>
          </a:p>
        </p:txBody>
      </p:sp>
      <p:sp>
        <p:nvSpPr>
          <p:cNvPr id="7" name="Content Placeholder 8">
            <a:extLst>
              <a:ext uri="{FF2B5EF4-FFF2-40B4-BE49-F238E27FC236}">
                <a16:creationId xmlns:a16="http://schemas.microsoft.com/office/drawing/2014/main" id="{C42852B6-6B92-4156-ABA5-4692BEEED8E7}"/>
              </a:ext>
            </a:extLst>
          </p:cNvPr>
          <p:cNvSpPr txBox="1">
            <a:spLocks/>
          </p:cNvSpPr>
          <p:nvPr/>
        </p:nvSpPr>
        <p:spPr>
          <a:xfrm>
            <a:off x="342900" y="1098671"/>
            <a:ext cx="8477966" cy="2230426"/>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spcBef>
                <a:spcPts val="300"/>
              </a:spcBef>
              <a:buFont typeface="Arial" panose="020B0604020202020204" pitchFamily="34" charset="0"/>
              <a:buChar char="•"/>
              <a:defRPr/>
            </a:pPr>
            <a:r>
              <a:rPr lang="en-US" sz="1600" b="0" dirty="0">
                <a:solidFill>
                  <a:srgbClr val="1E5680"/>
                </a:solidFill>
                <a:latin typeface="Arial" panose="020B0604020202020204"/>
              </a:rPr>
              <a:t>In mostly IO-pretreated patients, </a:t>
            </a:r>
            <a:r>
              <a:rPr lang="en-US" sz="1600" b="0" dirty="0" err="1">
                <a:solidFill>
                  <a:srgbClr val="1E5680"/>
                </a:solidFill>
                <a:latin typeface="Arial" panose="020B0604020202020204"/>
              </a:rPr>
              <a:t>sotorasib</a:t>
            </a:r>
            <a:r>
              <a:rPr lang="en-US" sz="1600" b="0" dirty="0">
                <a:solidFill>
                  <a:srgbClr val="1E5680"/>
                </a:solidFill>
                <a:latin typeface="Arial" panose="020B0604020202020204"/>
              </a:rPr>
              <a:t> with atezolizumab or pembrolizumab led to a higher incidence of grade 3-4 TRAEs than observed with monotherapy</a:t>
            </a:r>
            <a:r>
              <a:rPr lang="en-US" sz="1600" b="0" baseline="30000" dirty="0">
                <a:solidFill>
                  <a:srgbClr val="1E5680"/>
                </a:solidFill>
                <a:latin typeface="Arial" panose="020B0604020202020204"/>
              </a:rPr>
              <a:t>6–8</a:t>
            </a:r>
            <a:endParaRPr lang="en-US" sz="1600" dirty="0"/>
          </a:p>
          <a:p>
            <a:pPr marL="742950" lvl="3" indent="-285750">
              <a:spcBef>
                <a:spcPts val="300"/>
              </a:spcBef>
              <a:defRPr/>
            </a:pPr>
            <a:r>
              <a:rPr lang="en-US" sz="1400" dirty="0">
                <a:solidFill>
                  <a:srgbClr val="1E5680"/>
                </a:solidFill>
                <a:latin typeface="Arial" panose="020B0604020202020204"/>
                <a:cs typeface="Arial"/>
              </a:rPr>
              <a:t>In the initial </a:t>
            </a:r>
            <a:r>
              <a:rPr lang="en-US" sz="1400" dirty="0" err="1">
                <a:solidFill>
                  <a:srgbClr val="1E5680"/>
                </a:solidFill>
                <a:latin typeface="Arial" panose="020B0604020202020204"/>
                <a:cs typeface="Arial"/>
              </a:rPr>
              <a:t>sotorasib</a:t>
            </a:r>
            <a:r>
              <a:rPr lang="en-US" sz="1400" dirty="0">
                <a:solidFill>
                  <a:srgbClr val="1E5680"/>
                </a:solidFill>
                <a:latin typeface="Arial" panose="020B0604020202020204"/>
                <a:cs typeface="Arial"/>
              </a:rPr>
              <a:t> + pembrolizumab concurrent studies, lower </a:t>
            </a:r>
            <a:r>
              <a:rPr lang="en-US" sz="1400" dirty="0" err="1">
                <a:solidFill>
                  <a:srgbClr val="1E5680"/>
                </a:solidFill>
                <a:latin typeface="Arial" panose="020B0604020202020204"/>
                <a:cs typeface="Arial"/>
              </a:rPr>
              <a:t>sotorasib</a:t>
            </a:r>
            <a:r>
              <a:rPr lang="en-US" sz="1400" dirty="0">
                <a:solidFill>
                  <a:srgbClr val="1E5680"/>
                </a:solidFill>
                <a:latin typeface="Arial" panose="020B0604020202020204"/>
                <a:cs typeface="Arial"/>
              </a:rPr>
              <a:t> doses trended toward less hepatotoxicity TRAEs including fewer grade ≥ 3 events</a:t>
            </a:r>
          </a:p>
          <a:p>
            <a:pPr marL="742950" lvl="3" indent="-285750">
              <a:spcBef>
                <a:spcPts val="300"/>
              </a:spcBef>
              <a:defRPr/>
            </a:pPr>
            <a:r>
              <a:rPr lang="en-US" sz="1400" dirty="0" err="1">
                <a:solidFill>
                  <a:srgbClr val="1E5680"/>
                </a:solidFill>
                <a:latin typeface="Arial" panose="020B0604020202020204"/>
              </a:rPr>
              <a:t>Sotorasib</a:t>
            </a:r>
            <a:r>
              <a:rPr lang="en-US" sz="1400" dirty="0">
                <a:solidFill>
                  <a:srgbClr val="1E5680"/>
                </a:solidFill>
                <a:latin typeface="Arial" panose="020B0604020202020204"/>
              </a:rPr>
              <a:t> lead-in had lower rates of grade 3-4 TRAEs and TRAEs leading to discontinuation compared with concurrent administration </a:t>
            </a:r>
          </a:p>
          <a:p>
            <a:pPr marL="742950" lvl="3" indent="-285750">
              <a:spcBef>
                <a:spcPts val="300"/>
              </a:spcBef>
              <a:defRPr/>
            </a:pPr>
            <a:r>
              <a:rPr lang="en-US" sz="1400" dirty="0">
                <a:solidFill>
                  <a:srgbClr val="1E5680"/>
                </a:solidFill>
                <a:latin typeface="Arial" panose="020B0604020202020204"/>
              </a:rPr>
              <a:t>Grade</a:t>
            </a:r>
            <a:r>
              <a:rPr lang="en-US" sz="1400" b="0" dirty="0">
                <a:solidFill>
                  <a:srgbClr val="1E5680"/>
                </a:solidFill>
                <a:latin typeface="Arial" panose="020B0604020202020204"/>
              </a:rPr>
              <a:t> 3-4 TRAEs were primarily liver enzyme elevations. </a:t>
            </a:r>
            <a:r>
              <a:rPr lang="en-US" sz="1400" dirty="0">
                <a:solidFill>
                  <a:srgbClr val="1E5680"/>
                </a:solidFill>
                <a:latin typeface="Arial" panose="020B0604020202020204"/>
              </a:rPr>
              <a:t>N</a:t>
            </a:r>
            <a:r>
              <a:rPr lang="en-US" sz="1400" b="0" dirty="0">
                <a:solidFill>
                  <a:srgbClr val="1E5680"/>
                </a:solidFill>
                <a:latin typeface="Arial" panose="020B0604020202020204"/>
              </a:rPr>
              <a:t>early all hepatotoxicity events </a:t>
            </a:r>
            <a:r>
              <a:rPr lang="en-US" sz="1400" dirty="0">
                <a:solidFill>
                  <a:srgbClr val="1E5680"/>
                </a:solidFill>
                <a:latin typeface="Arial" panose="020B0604020202020204"/>
              </a:rPr>
              <a:t>occurred outside the DLT window and</a:t>
            </a:r>
            <a:r>
              <a:rPr lang="en-US" sz="1400" b="0" dirty="0">
                <a:solidFill>
                  <a:srgbClr val="1E5680"/>
                </a:solidFill>
                <a:latin typeface="Arial" panose="020B0604020202020204"/>
              </a:rPr>
              <a:t> </a:t>
            </a:r>
            <a:r>
              <a:rPr lang="en-US" sz="1400" dirty="0">
                <a:solidFill>
                  <a:srgbClr val="1E5680"/>
                </a:solidFill>
                <a:latin typeface="Arial" panose="020B0604020202020204"/>
              </a:rPr>
              <a:t>resolved with corticosteroids, treatment modification, and/or discontinuation</a:t>
            </a:r>
            <a:endParaRPr lang="en-US" sz="1400" dirty="0"/>
          </a:p>
          <a:p>
            <a:pPr marL="285750" lvl="1" indent="-285750">
              <a:spcBef>
                <a:spcPts val="300"/>
              </a:spcBef>
              <a:buFont typeface="Arial" panose="020B0604020202020204" pitchFamily="34" charset="0"/>
              <a:buChar char="•"/>
              <a:defRPr/>
            </a:pPr>
            <a:r>
              <a:rPr lang="en-US" b="0" dirty="0">
                <a:solidFill>
                  <a:srgbClr val="1E5680"/>
                </a:solidFill>
                <a:latin typeface="Arial" panose="020B0604020202020204"/>
              </a:rPr>
              <a:t>Lead-in cohorts demonstrated durable clinical activity </a:t>
            </a:r>
            <a:r>
              <a:rPr lang="en-US" dirty="0">
                <a:solidFill>
                  <a:srgbClr val="1E5680"/>
                </a:solidFill>
                <a:latin typeface="Arial" panose="020B0604020202020204"/>
              </a:rPr>
              <a:t>and depth of response</a:t>
            </a:r>
          </a:p>
          <a:p>
            <a:pPr marL="285750" lvl="1" indent="-285750">
              <a:spcBef>
                <a:spcPts val="300"/>
              </a:spcBef>
              <a:buFont typeface="Arial" panose="020B0604020202020204" pitchFamily="34" charset="0"/>
              <a:buChar char="•"/>
              <a:defRPr/>
            </a:pPr>
            <a:r>
              <a:rPr lang="en-US" dirty="0">
                <a:solidFill>
                  <a:srgbClr val="1E5680"/>
                </a:solidFill>
                <a:latin typeface="Arial" panose="020B0604020202020204"/>
              </a:rPr>
              <a:t>Among 17 responders, median duration of response was 17.9 months (95% CI: 5.6, NE)</a:t>
            </a:r>
          </a:p>
        </p:txBody>
      </p:sp>
      <p:graphicFrame>
        <p:nvGraphicFramePr>
          <p:cNvPr id="6" name="Table 5">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423498840"/>
              </p:ext>
            </p:extLst>
          </p:nvPr>
        </p:nvGraphicFramePr>
        <p:xfrm>
          <a:off x="342901" y="3994431"/>
          <a:ext cx="8477966" cy="579120"/>
        </p:xfrm>
        <a:graphic>
          <a:graphicData uri="http://schemas.openxmlformats.org/drawingml/2006/table">
            <a:tbl>
              <a:tblPr firstRow="1" bandRow="1"/>
              <a:tblGrid>
                <a:gridCol w="8477966">
                  <a:extLst>
                    <a:ext uri="{9D8B030D-6E8A-4147-A177-3AD203B41FA5}">
                      <a16:colId xmlns:a16="http://schemas.microsoft.com/office/drawing/2014/main" val="113846626"/>
                    </a:ext>
                  </a:extLst>
                </a:gridCol>
              </a:tblGrid>
              <a:tr h="0">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600" b="1" i="0" u="none" strike="noStrike" cap="none" spc="0" baseline="0" dirty="0">
                          <a:ln>
                            <a:noFill/>
                          </a:ln>
                          <a:solidFill>
                            <a:srgbClr val="1E5680"/>
                          </a:solidFill>
                          <a:uFillTx/>
                          <a:latin typeface="Arial" panose="020B0604020202020204"/>
                          <a:ea typeface="+mn-ea"/>
                          <a:cs typeface="+mn-cs"/>
                        </a:rPr>
                        <a:t>Low</a:t>
                      </a:r>
                      <a:r>
                        <a:rPr lang="en-US" sz="1600" b="1" i="0" u="none" strike="noStrike" cap="none" spc="0" baseline="0" dirty="0">
                          <a:ln>
                            <a:noFill/>
                          </a:ln>
                          <a:solidFill>
                            <a:srgbClr val="1E5680"/>
                          </a:solidFill>
                          <a:uFillTx/>
                          <a:latin typeface="Arial" panose="020B0604020202020204"/>
                          <a:ea typeface="+mn-ea"/>
                          <a:cs typeface="+mn-cs"/>
                          <a:sym typeface="Gill Sans"/>
                        </a:rPr>
                        <a:t> dose </a:t>
                      </a:r>
                      <a:r>
                        <a:rPr lang="en-US" sz="1600" strike="noStrike" dirty="0" err="1">
                          <a:solidFill>
                            <a:srgbClr val="1E5680"/>
                          </a:solidFill>
                          <a:latin typeface="Arial" panose="020B0604020202020204"/>
                        </a:rPr>
                        <a:t>sotorasib</a:t>
                      </a:r>
                      <a:r>
                        <a:rPr lang="en-US" sz="1600" strike="noStrike" dirty="0">
                          <a:solidFill>
                            <a:srgbClr val="1E5680"/>
                          </a:solidFill>
                          <a:latin typeface="Arial" panose="020B0604020202020204"/>
                        </a:rPr>
                        <a:t> as lead-in followed</a:t>
                      </a:r>
                      <a:r>
                        <a:rPr lang="en-US" sz="1600" strike="noStrike" baseline="0" dirty="0">
                          <a:solidFill>
                            <a:srgbClr val="1E5680"/>
                          </a:solidFill>
                          <a:latin typeface="Arial" panose="020B0604020202020204"/>
                        </a:rPr>
                        <a:t> by combination with pembrolizumab will be further studied in 1L patients with advanced NSCLC </a:t>
                      </a:r>
                      <a:r>
                        <a:rPr lang="en-US" sz="1600" strike="noStrike" dirty="0">
                          <a:solidFill>
                            <a:srgbClr val="1E5680"/>
                          </a:solidFill>
                          <a:latin typeface="Arial" panose="020B0604020202020204"/>
                        </a:rPr>
                        <a:t>to assess benefit-risk</a:t>
                      </a:r>
                    </a:p>
                  </a:txBody>
                  <a:tcPr marL="182880" marR="18288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9" name="TextBox 8">
            <a:extLst>
              <a:ext uri="{FF2B5EF4-FFF2-40B4-BE49-F238E27FC236}">
                <a16:creationId xmlns:a16="http://schemas.microsoft.com/office/drawing/2014/main" id="{FB19C867-B1BF-4408-95B0-FA94297147A8}"/>
              </a:ext>
            </a:extLst>
          </p:cNvPr>
          <p:cNvSpPr txBox="1"/>
          <p:nvPr/>
        </p:nvSpPr>
        <p:spPr>
          <a:xfrm>
            <a:off x="256627" y="4617187"/>
            <a:ext cx="8250559" cy="6817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it-IT" sz="800" dirty="0">
                <a:solidFill>
                  <a:srgbClr val="000000"/>
                </a:solidFill>
                <a:latin typeface="Arial" panose="020B0604020202020204" pitchFamily="34" charset="0"/>
                <a:cs typeface="Arial" panose="020B0604020202020204" pitchFamily="34" charset="0"/>
              </a:rPr>
              <a:t>1L, first-line; CI, confidence interval; DLT, dose-limiting toxicity</a:t>
            </a:r>
            <a:r>
              <a:rPr lang="it-IT" sz="800" dirty="0">
                <a:latin typeface="Arial" panose="020B0604020202020204" pitchFamily="34" charset="0"/>
                <a:cs typeface="Arial" panose="020B0604020202020204" pitchFamily="34" charset="0"/>
              </a:rPr>
              <a:t>; IO, immune-oncology therapy;</a:t>
            </a:r>
            <a:r>
              <a:rPr lang="it-IT" sz="800" dirty="0">
                <a:solidFill>
                  <a:srgbClr val="000000"/>
                </a:solidFill>
                <a:latin typeface="Arial" panose="020B0604020202020204" pitchFamily="34" charset="0"/>
                <a:cs typeface="Arial" panose="020B0604020202020204" pitchFamily="34" charset="0"/>
              </a:rPr>
              <a:t> NE, not estimable; NSCLC, non-small cell lung cancer; TRAE, treatment-related adverse event. </a:t>
            </a:r>
            <a:endParaRPr lang="en-US" sz="800"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588651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8">
            <a:extLst>
              <a:ext uri="{FF2B5EF4-FFF2-40B4-BE49-F238E27FC236}">
                <a16:creationId xmlns:a16="http://schemas.microsoft.com/office/drawing/2014/main" id="{2EC7A764-CD72-406F-986A-6E9AE6E57770}"/>
              </a:ext>
            </a:extLst>
          </p:cNvPr>
          <p:cNvSpPr txBox="1">
            <a:spLocks/>
          </p:cNvSpPr>
          <p:nvPr/>
        </p:nvSpPr>
        <p:spPr>
          <a:xfrm>
            <a:off x="314136" y="1072549"/>
            <a:ext cx="8348664" cy="612464"/>
          </a:xfrm>
          <a:prstGeom prst="rect">
            <a:avLst/>
          </a:prstGeom>
        </p:spPr>
        <p:txBody>
          <a:bodyPr vert="horz" lIns="0" tIns="45720" rIns="0" bIns="45720" rtlCol="0" anchor="t">
            <a:no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spcBef>
                <a:spcPts val="300"/>
              </a:spcBef>
              <a:buFont typeface="Arial" panose="020B0604020202020204" pitchFamily="34" charset="0"/>
              <a:buChar char="•"/>
              <a:defRPr/>
            </a:pPr>
            <a:r>
              <a:rPr lang="en-US" sz="1200" b="0" dirty="0">
                <a:solidFill>
                  <a:srgbClr val="1E5680"/>
                </a:solidFill>
                <a:latin typeface="Arial" panose="020B0604020202020204" pitchFamily="34" charset="0"/>
                <a:cs typeface="Arial" panose="020B0604020202020204" pitchFamily="34" charset="0"/>
              </a:rPr>
              <a:t>The authors thank the patients and their families, clinical trial staff, and the study teams for contributing to this trial. </a:t>
            </a:r>
          </a:p>
          <a:p>
            <a:pPr marL="171450" indent="-171450">
              <a:spcBef>
                <a:spcPts val="300"/>
              </a:spcBef>
              <a:buFont typeface="Arial" panose="020B0604020202020204" pitchFamily="34" charset="0"/>
              <a:buChar char="•"/>
              <a:defRPr/>
            </a:pPr>
            <a:r>
              <a:rPr lang="en-US" sz="1200" b="0" dirty="0">
                <a:solidFill>
                  <a:srgbClr val="1E5680"/>
                </a:solidFill>
                <a:latin typeface="Arial" panose="020B0604020202020204" pitchFamily="34" charset="0"/>
                <a:cs typeface="Arial" panose="020B0604020202020204" pitchFamily="34" charset="0"/>
              </a:rPr>
              <a:t>These studies were funded by Amgen Inc. (CodeBreaK 100: NCT03600883; CodeBreaK 101: NCT04185883)</a:t>
            </a:r>
          </a:p>
          <a:p>
            <a:pPr marL="171450" lvl="0" indent="-171450">
              <a:spcBef>
                <a:spcPts val="300"/>
              </a:spcBef>
              <a:buFont typeface="Arial" panose="020B0604020202020204" pitchFamily="34" charset="0"/>
              <a:buChar char="•"/>
              <a:defRPr/>
            </a:pPr>
            <a:r>
              <a:rPr lang="en-US" sz="1200" b="0" dirty="0">
                <a:solidFill>
                  <a:srgbClr val="1E5680"/>
                </a:solidFill>
                <a:latin typeface="Arial" panose="020B0604020202020204" pitchFamily="34" charset="0"/>
                <a:cs typeface="Arial" panose="020B0604020202020204" pitchFamily="34" charset="0"/>
              </a:rPr>
              <a:t>Medical writing support was provided by Lisa Denny, PhD and Lee Hohaia, PharmD of ICON plc, Blue Bell, PA, USA, Maya Shehayeb, PharmD and Liz Leight, PhD, employees of Amgen Inc., and graphics assistance was provided by Bob Dawson, with funding by Amgen Inc. </a:t>
            </a:r>
          </a:p>
          <a:p>
            <a:pPr marL="171450" lvl="0" indent="-171450">
              <a:spcBef>
                <a:spcPts val="300"/>
              </a:spcBef>
              <a:buFont typeface="Arial" panose="020B0604020202020204" pitchFamily="34" charset="0"/>
              <a:buChar char="•"/>
              <a:defRPr/>
            </a:pPr>
            <a:endParaRPr lang="en-US" sz="1100" b="0" dirty="0">
              <a:solidFill>
                <a:srgbClr val="1E5680"/>
              </a:solidFill>
              <a:latin typeface="Arial"/>
              <a:cs typeface="Arial"/>
            </a:endParaRPr>
          </a:p>
        </p:txBody>
      </p:sp>
      <p:sp>
        <p:nvSpPr>
          <p:cNvPr id="3" name="Title 1">
            <a:extLst>
              <a:ext uri="{FF2B5EF4-FFF2-40B4-BE49-F238E27FC236}">
                <a16:creationId xmlns:a16="http://schemas.microsoft.com/office/drawing/2014/main" id="{9443A7A7-1162-4B86-8C0E-E84A06D08180}"/>
              </a:ext>
            </a:extLst>
          </p:cNvPr>
          <p:cNvSpPr txBox="1">
            <a:spLocks/>
          </p:cNvSpPr>
          <p:nvPr/>
        </p:nvSpPr>
        <p:spPr>
          <a:xfrm>
            <a:off x="334264" y="2208081"/>
            <a:ext cx="8559941" cy="481572"/>
          </a:xfrm>
          <a:prstGeom prst="rect">
            <a:avLst/>
          </a:prstGeom>
        </p:spPr>
        <p:txBody>
          <a:bodyPr vert="horz" lIns="0" tIns="45720" rIns="0" bIns="45720" rtlCol="0" anchor="t">
            <a:normAutofit lnSpcReduction="10000"/>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r>
              <a:rPr lang="en-US" sz="2800" dirty="0">
                <a:solidFill>
                  <a:srgbClr val="1E5680"/>
                </a:solidFill>
                <a:latin typeface="Arial" panose="020B0604020202020204"/>
              </a:rPr>
              <a:t>References</a:t>
            </a:r>
            <a:endParaRPr kumimoji="0" lang="en-US" sz="2800" b="1" i="0" u="none" strike="noStrike" kern="1200" cap="none" spc="0" normalizeH="0" baseline="0" noProof="0" dirty="0">
              <a:ln>
                <a:noFill/>
              </a:ln>
              <a:solidFill>
                <a:srgbClr val="1E5680"/>
              </a:solidFill>
              <a:effectLst/>
              <a:uLnTx/>
              <a:uFillTx/>
              <a:latin typeface="Arial" panose="020B0604020202020204"/>
              <a:ea typeface="+mj-ea"/>
              <a:cs typeface="+mj-cs"/>
            </a:endParaRPr>
          </a:p>
        </p:txBody>
      </p:sp>
      <p:sp>
        <p:nvSpPr>
          <p:cNvPr id="4" name="Rectangle 3">
            <a:extLst>
              <a:ext uri="{FF2B5EF4-FFF2-40B4-BE49-F238E27FC236}">
                <a16:creationId xmlns:a16="http://schemas.microsoft.com/office/drawing/2014/main" id="{8A3AD967-4163-4A08-8786-58247322070A}"/>
              </a:ext>
            </a:extLst>
          </p:cNvPr>
          <p:cNvSpPr/>
          <p:nvPr/>
        </p:nvSpPr>
        <p:spPr>
          <a:xfrm>
            <a:off x="291526" y="2763595"/>
            <a:ext cx="7675885" cy="1754326"/>
          </a:xfrm>
          <a:prstGeom prst="rect">
            <a:avLst/>
          </a:prstGeom>
        </p:spPr>
        <p:txBody>
          <a:bodyPr wrap="square">
            <a:spAutoFit/>
          </a:bodyPr>
          <a:lstStyle/>
          <a:p>
            <a:pPr marL="228600" indent="-228600">
              <a:buFont typeface="+mj-lt"/>
              <a:buAutoNum type="arabicPeriod"/>
            </a:pPr>
            <a:r>
              <a:rPr lang="da-DK" dirty="0">
                <a:solidFill>
                  <a:srgbClr val="1E5680"/>
                </a:solidFill>
                <a:latin typeface="Arial Narrow" panose="020B0606020202030204" pitchFamily="34" charset="0"/>
                <a:cs typeface="Arial" panose="020B0604020202020204" pitchFamily="34" charset="0"/>
              </a:rPr>
              <a:t>Canon J, et al. </a:t>
            </a:r>
            <a:r>
              <a:rPr lang="da-DK" i="1" dirty="0">
                <a:solidFill>
                  <a:srgbClr val="1E5680"/>
                </a:solidFill>
                <a:latin typeface="Arial Narrow" panose="020B0606020202030204" pitchFamily="34" charset="0"/>
                <a:cs typeface="Arial" panose="020B0604020202020204" pitchFamily="34" charset="0"/>
              </a:rPr>
              <a:t>Nature</a:t>
            </a:r>
            <a:r>
              <a:rPr lang="da-DK" dirty="0">
                <a:solidFill>
                  <a:srgbClr val="1E5680"/>
                </a:solidFill>
                <a:latin typeface="Arial Narrow" panose="020B0606020202030204" pitchFamily="34" charset="0"/>
                <a:cs typeface="Arial" panose="020B0604020202020204" pitchFamily="34" charset="0"/>
              </a:rPr>
              <a:t>. 2019;575:217-223.</a:t>
            </a:r>
            <a:endParaRPr lang="en-US" dirty="0">
              <a:solidFill>
                <a:srgbClr val="1E5680"/>
              </a:solidFill>
              <a:latin typeface="Arial Narrow" panose="020B0606020202030204" pitchFamily="34" charset="0"/>
              <a:cs typeface="Arial" panose="020B0604020202020204" pitchFamily="34" charset="0"/>
            </a:endParaRPr>
          </a:p>
          <a:p>
            <a:pPr marL="228600" indent="-228600">
              <a:buFont typeface="+mj-lt"/>
              <a:buAutoNum type="arabicPeriod"/>
            </a:pPr>
            <a:r>
              <a:rPr lang="en-US" dirty="0">
                <a:solidFill>
                  <a:srgbClr val="1E5680"/>
                </a:solidFill>
                <a:latin typeface="Arial Narrow" panose="020B0606020202030204" pitchFamily="34" charset="0"/>
                <a:cs typeface="Arial" panose="020B0604020202020204" pitchFamily="34" charset="0"/>
              </a:rPr>
              <a:t>LUMAKRAS</a:t>
            </a:r>
            <a:r>
              <a:rPr lang="en-US" baseline="30000" dirty="0">
                <a:solidFill>
                  <a:srgbClr val="1E5680"/>
                </a:solidFill>
                <a:latin typeface="Arial Narrow" panose="020B0606020202030204" pitchFamily="34" charset="0"/>
                <a:cs typeface="Arial" panose="020B0604020202020204" pitchFamily="34" charset="0"/>
              </a:rPr>
              <a:t>®</a:t>
            </a:r>
            <a:r>
              <a:rPr lang="en-US" dirty="0">
                <a:solidFill>
                  <a:srgbClr val="1E5680"/>
                </a:solidFill>
                <a:latin typeface="Arial Narrow" panose="020B0606020202030204" pitchFamily="34" charset="0"/>
                <a:cs typeface="Arial" panose="020B0604020202020204" pitchFamily="34" charset="0"/>
              </a:rPr>
              <a:t> (sotorasib). Prescribing Information. Thousand Oaks, CA, Amgen Inc., 2021.</a:t>
            </a:r>
          </a:p>
          <a:p>
            <a:pPr marL="228600" indent="-228600">
              <a:buFont typeface="+mj-lt"/>
              <a:buAutoNum type="arabicPeriod"/>
            </a:pPr>
            <a:r>
              <a:rPr lang="en-US" dirty="0">
                <a:solidFill>
                  <a:srgbClr val="1E5680"/>
                </a:solidFill>
                <a:latin typeface="Arial Narrow" panose="020B0606020202030204" pitchFamily="34" charset="0"/>
                <a:cs typeface="Arial" panose="020B0604020202020204" pitchFamily="34" charset="0"/>
              </a:rPr>
              <a:t>LUMYKRAS</a:t>
            </a:r>
            <a:r>
              <a:rPr kumimoji="0" lang="en-US" sz="1200" b="0" i="0" u="none" strike="noStrike" kern="0" cap="none" spc="0" normalizeH="0" baseline="30000" noProof="0" dirty="0">
                <a:ln>
                  <a:noFill/>
                </a:ln>
                <a:solidFill>
                  <a:srgbClr val="1E5680"/>
                </a:solidFill>
                <a:effectLst/>
                <a:uLnTx/>
                <a:uFillTx/>
                <a:latin typeface="Arial Narrow" panose="020B0606020202030204" pitchFamily="34" charset="0"/>
                <a:cs typeface="Arial" panose="020B0604020202020204" pitchFamily="34" charset="0"/>
                <a:sym typeface="Helvetica"/>
              </a:rPr>
              <a:t>®</a:t>
            </a:r>
            <a:r>
              <a:rPr lang="en-US" dirty="0">
                <a:solidFill>
                  <a:srgbClr val="1E5680"/>
                </a:solidFill>
                <a:latin typeface="Arial Narrow" panose="020B0606020202030204" pitchFamily="34" charset="0"/>
                <a:cs typeface="Arial" panose="020B0604020202020204" pitchFamily="34" charset="0"/>
              </a:rPr>
              <a:t> (sotorasib). Summary of Product Characteristics, Cambridge, UK, Amgen Ltd., 2021.</a:t>
            </a:r>
          </a:p>
          <a:p>
            <a:pPr marL="228600" indent="-228600">
              <a:buFont typeface="+mj-lt"/>
              <a:buAutoNum type="arabicPeriod"/>
            </a:pPr>
            <a:r>
              <a:rPr lang="en-US" dirty="0">
                <a:solidFill>
                  <a:srgbClr val="1E5680"/>
                </a:solidFill>
                <a:latin typeface="Arial Narrow" panose="020B0606020202030204" pitchFamily="34" charset="0"/>
                <a:cs typeface="Arial" panose="020B0604020202020204" pitchFamily="34" charset="0"/>
              </a:rPr>
              <a:t>LUMYKRAS</a:t>
            </a:r>
            <a:r>
              <a:rPr lang="en-US" baseline="30000" dirty="0">
                <a:solidFill>
                  <a:srgbClr val="1E5680"/>
                </a:solidFill>
                <a:latin typeface="Arial Narrow" panose="020B0606020202030204" pitchFamily="34" charset="0"/>
                <a:cs typeface="Arial" panose="020B0604020202020204" pitchFamily="34" charset="0"/>
              </a:rPr>
              <a:t>®</a:t>
            </a:r>
            <a:r>
              <a:rPr lang="en-US" dirty="0">
                <a:solidFill>
                  <a:srgbClr val="1E5680"/>
                </a:solidFill>
                <a:latin typeface="Arial Narrow" panose="020B0606020202030204" pitchFamily="34" charset="0"/>
                <a:cs typeface="Arial" panose="020B0604020202020204" pitchFamily="34" charset="0"/>
              </a:rPr>
              <a:t> (sotorasib). European Medicines Agency. Available at </a:t>
            </a:r>
            <a:r>
              <a:rPr lang="en-US" dirty="0">
                <a:solidFill>
                  <a:srgbClr val="1E5680"/>
                </a:solidFill>
                <a:latin typeface="Arial Narrow" panose="020B0606020202030204" pitchFamily="34" charset="0"/>
                <a:cs typeface="Arial" panose="020B0604020202020204" pitchFamily="34" charset="0"/>
                <a:hlinkClick r:id="rId2"/>
              </a:rPr>
              <a:t>https://www.ema.europa.eu/en/medicines/human/EPAR/lumykras</a:t>
            </a:r>
            <a:r>
              <a:rPr lang="en-US" dirty="0">
                <a:solidFill>
                  <a:srgbClr val="1E5680"/>
                </a:solidFill>
                <a:latin typeface="Arial Narrow" panose="020B0606020202030204" pitchFamily="34" charset="0"/>
                <a:cs typeface="Arial" panose="020B0604020202020204" pitchFamily="34" charset="0"/>
              </a:rPr>
              <a:t>. Accessed June 6, 2022.</a:t>
            </a:r>
          </a:p>
          <a:p>
            <a:pPr marL="228600" indent="-228600">
              <a:buFont typeface="+mj-lt"/>
              <a:buAutoNum type="arabicPeriod"/>
            </a:pPr>
            <a:r>
              <a:rPr lang="en-US" dirty="0" err="1">
                <a:solidFill>
                  <a:srgbClr val="1E5680"/>
                </a:solidFill>
                <a:latin typeface="Arial Narrow" panose="020B0606020202030204" pitchFamily="34" charset="0"/>
                <a:cs typeface="Arial" panose="020B0604020202020204" pitchFamily="34" charset="0"/>
              </a:rPr>
              <a:t>Dy</a:t>
            </a:r>
            <a:r>
              <a:rPr lang="en-US" dirty="0">
                <a:solidFill>
                  <a:srgbClr val="1E5680"/>
                </a:solidFill>
                <a:latin typeface="Arial Narrow" panose="020B0606020202030204" pitchFamily="34" charset="0"/>
                <a:cs typeface="Arial" panose="020B0604020202020204" pitchFamily="34" charset="0"/>
              </a:rPr>
              <a:t> GK, et al. Oral Presentation at: 2022 AACR Annual Meeting; April 8-13, 2022, New Orleans, LA. Abstract CT008.</a:t>
            </a:r>
          </a:p>
          <a:p>
            <a:pPr marL="228600" indent="-228600">
              <a:buFont typeface="+mj-lt"/>
              <a:buAutoNum type="arabicPeriod"/>
            </a:pPr>
            <a:r>
              <a:rPr lang="en-US" dirty="0">
                <a:solidFill>
                  <a:srgbClr val="1E5680"/>
                </a:solidFill>
                <a:latin typeface="Arial Narrow" panose="020B0606020202030204" pitchFamily="34" charset="0"/>
                <a:cs typeface="Arial" panose="020B0604020202020204" pitchFamily="34" charset="0"/>
              </a:rPr>
              <a:t>Hong DS, et al. </a:t>
            </a:r>
            <a:r>
              <a:rPr lang="en-US" i="1" dirty="0">
                <a:solidFill>
                  <a:srgbClr val="1E5680"/>
                </a:solidFill>
                <a:latin typeface="Arial Narrow" panose="020B0606020202030204" pitchFamily="34" charset="0"/>
                <a:cs typeface="Arial" panose="020B0604020202020204" pitchFamily="34" charset="0"/>
              </a:rPr>
              <a:t>N </a:t>
            </a:r>
            <a:r>
              <a:rPr lang="en-US" i="1" dirty="0" err="1">
                <a:solidFill>
                  <a:srgbClr val="1E5680"/>
                </a:solidFill>
                <a:latin typeface="Arial Narrow" panose="020B0606020202030204" pitchFamily="34" charset="0"/>
                <a:cs typeface="Arial" panose="020B0604020202020204" pitchFamily="34" charset="0"/>
              </a:rPr>
              <a:t>Eng</a:t>
            </a:r>
            <a:r>
              <a:rPr lang="en-US" i="1" dirty="0">
                <a:solidFill>
                  <a:srgbClr val="1E5680"/>
                </a:solidFill>
                <a:latin typeface="Arial Narrow" panose="020B0606020202030204" pitchFamily="34" charset="0"/>
                <a:cs typeface="Arial" panose="020B0604020202020204" pitchFamily="34" charset="0"/>
              </a:rPr>
              <a:t> J Med. </a:t>
            </a:r>
            <a:r>
              <a:rPr lang="en-US" dirty="0">
                <a:solidFill>
                  <a:srgbClr val="1E5680"/>
                </a:solidFill>
                <a:latin typeface="Arial Narrow" panose="020B0606020202030204" pitchFamily="34" charset="0"/>
                <a:cs typeface="Arial" panose="020B0604020202020204" pitchFamily="34" charset="0"/>
              </a:rPr>
              <a:t>2020;383:1207-1217.</a:t>
            </a:r>
          </a:p>
          <a:p>
            <a:pPr marL="228600" indent="-228600">
              <a:buFont typeface="+mj-lt"/>
              <a:buAutoNum type="arabicPeriod"/>
            </a:pPr>
            <a:r>
              <a:rPr lang="en-US" dirty="0" err="1">
                <a:solidFill>
                  <a:srgbClr val="1E5680"/>
                </a:solidFill>
                <a:latin typeface="Arial Narrow" panose="020B0606020202030204" pitchFamily="34" charset="0"/>
                <a:cs typeface="Arial" panose="020B0604020202020204" pitchFamily="34" charset="0"/>
              </a:rPr>
              <a:t>Mok</a:t>
            </a:r>
            <a:r>
              <a:rPr lang="en-US" dirty="0">
                <a:solidFill>
                  <a:srgbClr val="1E5680"/>
                </a:solidFill>
                <a:latin typeface="Arial Narrow" panose="020B0606020202030204" pitchFamily="34" charset="0"/>
                <a:cs typeface="Arial" panose="020B0604020202020204" pitchFamily="34" charset="0"/>
              </a:rPr>
              <a:t> TSK, et al. </a:t>
            </a:r>
            <a:r>
              <a:rPr lang="en-US" i="1" dirty="0">
                <a:solidFill>
                  <a:srgbClr val="1E5680"/>
                </a:solidFill>
                <a:latin typeface="Arial Narrow" panose="020B0606020202030204" pitchFamily="34" charset="0"/>
                <a:cs typeface="Arial" panose="020B0604020202020204" pitchFamily="34" charset="0"/>
              </a:rPr>
              <a:t>Lancet. </a:t>
            </a:r>
            <a:r>
              <a:rPr lang="en-US" dirty="0">
                <a:solidFill>
                  <a:srgbClr val="1E5680"/>
                </a:solidFill>
                <a:latin typeface="Arial Narrow" panose="020B0606020202030204" pitchFamily="34" charset="0"/>
                <a:cs typeface="Arial" panose="020B0604020202020204" pitchFamily="34" charset="0"/>
              </a:rPr>
              <a:t>2019;393:1819-1830.</a:t>
            </a:r>
          </a:p>
          <a:p>
            <a:pPr marL="228600" indent="-228600">
              <a:buFont typeface="+mj-lt"/>
              <a:buAutoNum type="arabicPeriod"/>
            </a:pPr>
            <a:r>
              <a:rPr lang="en-US" dirty="0" err="1">
                <a:solidFill>
                  <a:srgbClr val="1E5680"/>
                </a:solidFill>
                <a:latin typeface="Arial Narrow" panose="020B0606020202030204" pitchFamily="34" charset="0"/>
                <a:cs typeface="Arial" panose="020B0604020202020204" pitchFamily="34" charset="0"/>
              </a:rPr>
              <a:t>Herbst</a:t>
            </a:r>
            <a:r>
              <a:rPr lang="en-US" dirty="0">
                <a:solidFill>
                  <a:srgbClr val="1E5680"/>
                </a:solidFill>
                <a:latin typeface="Arial Narrow" panose="020B0606020202030204" pitchFamily="34" charset="0"/>
                <a:cs typeface="Arial" panose="020B0604020202020204" pitchFamily="34" charset="0"/>
              </a:rPr>
              <a:t> RS, et al, </a:t>
            </a:r>
            <a:r>
              <a:rPr lang="en-US" i="1" dirty="0">
                <a:solidFill>
                  <a:srgbClr val="1E5680"/>
                </a:solidFill>
                <a:latin typeface="Arial Narrow" panose="020B0606020202030204" pitchFamily="34" charset="0"/>
                <a:cs typeface="Arial" panose="020B0604020202020204" pitchFamily="34" charset="0"/>
              </a:rPr>
              <a:t>N </a:t>
            </a:r>
            <a:r>
              <a:rPr lang="en-US" i="1" dirty="0" err="1">
                <a:solidFill>
                  <a:srgbClr val="1E5680"/>
                </a:solidFill>
                <a:latin typeface="Arial Narrow" panose="020B0606020202030204" pitchFamily="34" charset="0"/>
                <a:cs typeface="Arial" panose="020B0604020202020204" pitchFamily="34" charset="0"/>
              </a:rPr>
              <a:t>Engl</a:t>
            </a:r>
            <a:r>
              <a:rPr lang="en-US" i="1" dirty="0">
                <a:solidFill>
                  <a:srgbClr val="1E5680"/>
                </a:solidFill>
                <a:latin typeface="Arial Narrow" panose="020B0606020202030204" pitchFamily="34" charset="0"/>
                <a:cs typeface="Arial" panose="020B0604020202020204" pitchFamily="34" charset="0"/>
              </a:rPr>
              <a:t> J Med. </a:t>
            </a:r>
            <a:r>
              <a:rPr lang="en-US" dirty="0">
                <a:solidFill>
                  <a:srgbClr val="1E5680"/>
                </a:solidFill>
                <a:latin typeface="Arial Narrow" panose="020B0606020202030204" pitchFamily="34" charset="0"/>
                <a:cs typeface="Arial" panose="020B0604020202020204" pitchFamily="34" charset="0"/>
              </a:rPr>
              <a:t>2020; 383:1328-1329.</a:t>
            </a:r>
          </a:p>
        </p:txBody>
      </p:sp>
      <p:sp>
        <p:nvSpPr>
          <p:cNvPr id="5" name="Title 1">
            <a:extLst>
              <a:ext uri="{FF2B5EF4-FFF2-40B4-BE49-F238E27FC236}">
                <a16:creationId xmlns:a16="http://schemas.microsoft.com/office/drawing/2014/main" id="{9F1CB63B-D91D-447D-965C-20FCB3A110F2}"/>
              </a:ext>
            </a:extLst>
          </p:cNvPr>
          <p:cNvSpPr txBox="1">
            <a:spLocks/>
          </p:cNvSpPr>
          <p:nvPr/>
        </p:nvSpPr>
        <p:spPr>
          <a:xfrm>
            <a:off x="381835" y="280600"/>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r>
              <a:rPr lang="en-US" sz="2800" dirty="0">
                <a:solidFill>
                  <a:srgbClr val="1E5680"/>
                </a:solidFill>
                <a:latin typeface="Arial" panose="020B0604020202020204"/>
              </a:rPr>
              <a:t>Acknowledgements</a:t>
            </a:r>
            <a:endParaRPr kumimoji="0" lang="en-US" sz="2800" b="1" i="0" u="none" strike="noStrike" kern="1200" cap="none" spc="0" normalizeH="0" baseline="0" noProof="0" dirty="0">
              <a:ln>
                <a:noFill/>
              </a:ln>
              <a:solidFill>
                <a:srgbClr val="1E5680"/>
              </a:solidFill>
              <a:effectLst/>
              <a:uLnTx/>
              <a:uFillTx/>
              <a:latin typeface="Arial" panose="020B0604020202020204"/>
              <a:ea typeface="+mj-ea"/>
              <a:cs typeface="+mj-cs"/>
            </a:endParaRPr>
          </a:p>
        </p:txBody>
      </p:sp>
      <p:sp>
        <p:nvSpPr>
          <p:cNvPr id="6" name="TextBox 5">
            <a:extLst>
              <a:ext uri="{FF2B5EF4-FFF2-40B4-BE49-F238E27FC236}">
                <a16:creationId xmlns:a16="http://schemas.microsoft.com/office/drawing/2014/main" id="{ED16C4D0-5D3D-4883-87FB-09618253AF9C}"/>
              </a:ext>
            </a:extLst>
          </p:cNvPr>
          <p:cNvSpPr txBox="1"/>
          <p:nvPr/>
        </p:nvSpPr>
        <p:spPr>
          <a:xfrm>
            <a:off x="341297" y="4660315"/>
            <a:ext cx="6053861" cy="5709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LUMAKRAS</a:t>
            </a:r>
            <a:r>
              <a:rPr lang="en-US" sz="800" baseline="30000" dirty="0">
                <a:solidFill>
                  <a:srgbClr val="000000"/>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 and LUMYKRAS</a:t>
            </a:r>
            <a:r>
              <a:rPr lang="en-US" sz="800" baseline="30000" dirty="0">
                <a:solidFill>
                  <a:srgbClr val="000000"/>
                </a:solidFill>
                <a:latin typeface="Arial" panose="020B0604020202020204" pitchFamily="34" charset="0"/>
                <a:cs typeface="Arial" panose="020B0604020202020204" pitchFamily="34" charset="0"/>
              </a:rPr>
              <a:t>®</a:t>
            </a:r>
            <a:r>
              <a:rPr lang="en-US" sz="800" dirty="0">
                <a:solidFill>
                  <a:srgbClr val="000000"/>
                </a:solidFill>
                <a:latin typeface="Arial" panose="020B0604020202020204" pitchFamily="34" charset="0"/>
                <a:cs typeface="Arial" panose="020B0604020202020204" pitchFamily="34" charset="0"/>
              </a:rPr>
              <a:t> are registered trademarks of Amgen Inc.</a:t>
            </a:r>
          </a:p>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1239416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0"/>
          </p:nvPr>
        </p:nvSpPr>
        <p:spPr>
          <a:xfrm>
            <a:off x="179512" y="1761661"/>
            <a:ext cx="8785101" cy="1512169"/>
          </a:xfrm>
        </p:spPr>
        <p:txBody>
          <a:bodyPr/>
          <a:lstStyle/>
          <a:p>
            <a:pPr algn="ctr"/>
            <a:r>
              <a:rPr lang="de-DE" sz="2000" dirty="0">
                <a:solidFill>
                  <a:schemeClr val="tx1"/>
                </a:solidFill>
              </a:rPr>
              <a:t>Diese Präsentation ist urheberechtlich geschützt durch </a:t>
            </a:r>
            <a:r>
              <a:rPr lang="de-DE" sz="2000" dirty="0" err="1">
                <a:solidFill>
                  <a:schemeClr val="tx1"/>
                </a:solidFill>
              </a:rPr>
              <a:t>Amgen</a:t>
            </a:r>
            <a:r>
              <a:rPr lang="de-DE" sz="2000" dirty="0">
                <a:solidFill>
                  <a:schemeClr val="tx1"/>
                </a:solidFill>
              </a:rPr>
              <a:t> GmbH. </a:t>
            </a:r>
            <a:r>
              <a:rPr lang="de-DE" sz="2000" dirty="0" err="1">
                <a:solidFill>
                  <a:schemeClr val="tx1"/>
                </a:solidFill>
              </a:rPr>
              <a:t>Amgen</a:t>
            </a:r>
            <a:r>
              <a:rPr lang="de-DE" sz="2000" dirty="0">
                <a:solidFill>
                  <a:schemeClr val="tx1"/>
                </a:solidFill>
              </a:rPr>
              <a:t> GmbH stellt dieses Präsentationsmaterial für Angehörige des medizinischen Fachkreises mit Zugang zur </a:t>
            </a:r>
            <a:r>
              <a:rPr lang="de-DE" sz="2000" dirty="0" err="1">
                <a:solidFill>
                  <a:schemeClr val="tx1"/>
                </a:solidFill>
              </a:rPr>
              <a:t>Oncology</a:t>
            </a:r>
            <a:r>
              <a:rPr lang="de-DE" sz="2000" dirty="0">
                <a:solidFill>
                  <a:schemeClr val="tx1"/>
                </a:solidFill>
              </a:rPr>
              <a:t> </a:t>
            </a:r>
            <a:r>
              <a:rPr lang="de-DE" sz="2000" dirty="0" err="1">
                <a:solidFill>
                  <a:schemeClr val="tx1"/>
                </a:solidFill>
              </a:rPr>
              <a:t>Horizons</a:t>
            </a:r>
            <a:r>
              <a:rPr lang="de-DE" sz="2000" dirty="0">
                <a:solidFill>
                  <a:schemeClr val="tx1"/>
                </a:solidFill>
              </a:rPr>
              <a:t> Webseite zur Verfügung. Es dient ausschließlich zur eigenen Verwendung und darf nicht an Dritte weitergeleitet werden. Es dürfen keine inhaltlichen Änderungen vorgenommen werden.</a:t>
            </a:r>
          </a:p>
        </p:txBody>
      </p:sp>
      <p:sp>
        <p:nvSpPr>
          <p:cNvPr id="2" name="Rectangle 1"/>
          <p:cNvSpPr/>
          <p:nvPr/>
        </p:nvSpPr>
        <p:spPr>
          <a:xfrm rot="5400000">
            <a:off x="8217132" y="4170587"/>
            <a:ext cx="1279517" cy="215444"/>
          </a:xfrm>
          <a:prstGeom prst="rect">
            <a:avLst/>
          </a:prstGeom>
        </p:spPr>
        <p:txBody>
          <a:bodyPr wrap="none">
            <a:spAutoFit/>
          </a:bodyPr>
          <a:lstStyle/>
          <a:p>
            <a:r>
              <a:rPr lang="de-AT" sz="800"/>
              <a:t>SC-AT-NP-00098 06.21</a:t>
            </a:r>
            <a:endParaRPr lang="de-AT" sz="600" dirty="0"/>
          </a:p>
        </p:txBody>
      </p:sp>
    </p:spTree>
    <p:extLst>
      <p:ext uri="{BB962C8B-B14F-4D97-AF65-F5344CB8AC3E}">
        <p14:creationId xmlns:p14="http://schemas.microsoft.com/office/powerpoint/2010/main" val="360071914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342900" y="231951"/>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a:solidFill>
                  <a:srgbClr val="1E5680"/>
                </a:solidFill>
                <a:latin typeface="Arial" panose="020B0604020202020204"/>
              </a:rPr>
              <a:t>Introduction</a:t>
            </a:r>
          </a:p>
        </p:txBody>
      </p:sp>
      <p:sp>
        <p:nvSpPr>
          <p:cNvPr id="5" name="Content Placeholder 8">
            <a:extLst>
              <a:ext uri="{FF2B5EF4-FFF2-40B4-BE49-F238E27FC236}">
                <a16:creationId xmlns:a16="http://schemas.microsoft.com/office/drawing/2014/main" id="{C42852B6-6B92-4156-ABA5-4692BEEED8E7}"/>
              </a:ext>
            </a:extLst>
          </p:cNvPr>
          <p:cNvSpPr txBox="1">
            <a:spLocks/>
          </p:cNvSpPr>
          <p:nvPr/>
        </p:nvSpPr>
        <p:spPr>
          <a:xfrm>
            <a:off x="345558" y="939845"/>
            <a:ext cx="8714211" cy="2050676"/>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pt-BR" sz="1500" dirty="0">
                <a:solidFill>
                  <a:srgbClr val="1E5680"/>
                </a:solidFill>
                <a:latin typeface="Arial" panose="020B0604020202020204"/>
              </a:rPr>
              <a:t>Sotorasib, a first-in-class KRAS</a:t>
            </a:r>
            <a:r>
              <a:rPr lang="pt-BR" sz="1500" baseline="30000" dirty="0">
                <a:solidFill>
                  <a:srgbClr val="1E5680"/>
                </a:solidFill>
                <a:latin typeface="Arial" panose="020B0604020202020204"/>
              </a:rPr>
              <a:t>G12C</a:t>
            </a:r>
            <a:r>
              <a:rPr lang="pt-BR" sz="1500" dirty="0">
                <a:solidFill>
                  <a:srgbClr val="1E5680"/>
                </a:solidFill>
                <a:latin typeface="Arial" panose="020B0604020202020204"/>
              </a:rPr>
              <a:t> inhibitor, </a:t>
            </a:r>
            <a:r>
              <a:rPr lang="en-US" sz="1500" dirty="0">
                <a:solidFill>
                  <a:srgbClr val="1E5680"/>
                </a:solidFill>
                <a:latin typeface="Arial" panose="020B0604020202020204"/>
              </a:rPr>
              <a:t>is approved as a monotherapy in the US, EU, and other countries for patients with previously treated </a:t>
            </a:r>
            <a:r>
              <a:rPr lang="en-US" sz="1500" i="1" dirty="0">
                <a:solidFill>
                  <a:srgbClr val="1E5680"/>
                </a:solidFill>
                <a:latin typeface="Arial" panose="020B0604020202020204"/>
              </a:rPr>
              <a:t>KRAS</a:t>
            </a:r>
            <a:r>
              <a:rPr lang="en-US" sz="1500" dirty="0">
                <a:solidFill>
                  <a:srgbClr val="1E5680"/>
                </a:solidFill>
                <a:latin typeface="Arial" panose="020B0604020202020204"/>
              </a:rPr>
              <a:t> G12C-mutated advanced NSCLC</a:t>
            </a:r>
            <a:r>
              <a:rPr lang="en-US" sz="1500" baseline="30000" dirty="0">
                <a:solidFill>
                  <a:srgbClr val="1E5680"/>
                </a:solidFill>
                <a:latin typeface="Arial" panose="020B0604020202020204"/>
              </a:rPr>
              <a:t>1-4</a:t>
            </a:r>
          </a:p>
        </p:txBody>
      </p:sp>
      <p:sp>
        <p:nvSpPr>
          <p:cNvPr id="9" name="TextBox 8">
            <a:extLst>
              <a:ext uri="{FF2B5EF4-FFF2-40B4-BE49-F238E27FC236}">
                <a16:creationId xmlns:a16="http://schemas.microsoft.com/office/drawing/2014/main" id="{B21EDBEE-4A98-FB4D-8CA9-63C33BA964C9}"/>
              </a:ext>
            </a:extLst>
          </p:cNvPr>
          <p:cNvSpPr txBox="1"/>
          <p:nvPr/>
        </p:nvSpPr>
        <p:spPr>
          <a:xfrm>
            <a:off x="113688" y="4202158"/>
            <a:ext cx="742368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CA" sz="1000" b="1">
                <a:solidFill>
                  <a:schemeClr val="bg1"/>
                </a:solidFill>
                <a:latin typeface="Arial" panose="020B0604020202020204" pitchFamily="34" charset="0"/>
                <a:cs typeface="Arial" panose="020B0604020202020204" pitchFamily="34" charset="0"/>
              </a:rPr>
              <a:t>Bob T. Li, MD, PhD, MPH, </a:t>
            </a:r>
            <a:r>
              <a:rPr lang="en-US" sz="1000" b="1">
                <a:solidFill>
                  <a:schemeClr val="bg1"/>
                </a:solidFill>
                <a:latin typeface="Arial" panose="020B0604020202020204" pitchFamily="34" charset="0"/>
                <a:cs typeface="Arial" panose="020B0604020202020204" pitchFamily="34" charset="0"/>
              </a:rPr>
              <a:t>Memorial Sloan Kettering Cancer Center, New York, NY, USA</a:t>
            </a:r>
            <a:r>
              <a:rPr lang="en-CA" sz="1000" b="1">
                <a:solidFill>
                  <a:schemeClr val="bg1"/>
                </a:solidFill>
                <a:latin typeface="Arial" panose="020B0604020202020204" pitchFamily="34" charset="0"/>
                <a:cs typeface="Arial" panose="020B0604020202020204" pitchFamily="34" charset="0"/>
              </a:rPr>
              <a:t> </a:t>
            </a:r>
            <a:endParaRPr kumimoji="0" lang="en-US" sz="1000" b="1" u="none" strike="noStrike" cap="none" spc="0" normalizeH="0" baseline="0">
              <a:ln>
                <a:noFill/>
              </a:ln>
              <a:solidFill>
                <a:schemeClr val="bg1"/>
              </a:solidFill>
              <a:effectLst/>
              <a:uFillTx/>
              <a:latin typeface="Arial" panose="020B0604020202020204" pitchFamily="34" charset="0"/>
              <a:cs typeface="Arial" panose="020B0604020202020204" pitchFamily="34" charset="0"/>
              <a:sym typeface="Helvetica"/>
            </a:endParaRPr>
          </a:p>
        </p:txBody>
      </p:sp>
      <p:sp>
        <p:nvSpPr>
          <p:cNvPr id="7" name="Rectangle 6"/>
          <p:cNvSpPr/>
          <p:nvPr/>
        </p:nvSpPr>
        <p:spPr>
          <a:xfrm>
            <a:off x="160301" y="4346561"/>
            <a:ext cx="7423688" cy="523220"/>
          </a:xfrm>
          <a:prstGeom prst="rect">
            <a:avLst/>
          </a:prstGeom>
          <a:solidFill>
            <a:schemeClr val="bg1"/>
          </a:solidFill>
        </p:spPr>
        <p:txBody>
          <a:bodyPr wrap="square">
            <a:spAutoFit/>
          </a:bodyPr>
          <a:lstStyle/>
          <a:p>
            <a:endParaRPr lang="da-DK" sz="700" dirty="0">
              <a:solidFill>
                <a:schemeClr val="tx1"/>
              </a:solidFill>
              <a:latin typeface="Arial" panose="020B0604020202020204" pitchFamily="34" charset="0"/>
              <a:cs typeface="Arial" panose="020B0604020202020204" pitchFamily="34" charset="0"/>
            </a:endParaRPr>
          </a:p>
          <a:p>
            <a:endParaRPr lang="da-DK" sz="700" dirty="0">
              <a:solidFill>
                <a:schemeClr val="tx1"/>
              </a:solidFill>
              <a:latin typeface="Arial" panose="020B0604020202020204" pitchFamily="34" charset="0"/>
              <a:cs typeface="Arial" panose="020B0604020202020204" pitchFamily="34" charset="0"/>
            </a:endParaRPr>
          </a:p>
          <a:p>
            <a:r>
              <a:rPr lang="da-DK" sz="700" dirty="0">
                <a:solidFill>
                  <a:schemeClr val="tx1"/>
                </a:solidFill>
                <a:latin typeface="Arial" panose="020B0604020202020204" pitchFamily="34" charset="0"/>
                <a:cs typeface="Arial" panose="020B0604020202020204" pitchFamily="34" charset="0"/>
              </a:rPr>
              <a:t>DOR, duration of response; EU, european union; KRAS, Kirsten rat sarcoma virus; NSCLC, non-small cell lung cancer; ORR, objective response rate; OS, overall survival; PD-1, programmed death 1; TRAE, treatment-related adverse event; US, united states.</a:t>
            </a:r>
            <a:endParaRPr lang="en-US" sz="700"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255293" y="2374084"/>
            <a:ext cx="5588056" cy="553998"/>
          </a:xfrm>
          <a:prstGeom prst="rect">
            <a:avLst/>
          </a:prstGeom>
        </p:spPr>
        <p:txBody>
          <a:bodyPr wrap="square">
            <a:spAutoFit/>
          </a:bodyPr>
          <a:lstStyle/>
          <a:p>
            <a:pPr marL="231775" lvl="2" indent="-231775">
              <a:buFont typeface="Arial" panose="020B0604020202020204" pitchFamily="34" charset="0"/>
              <a:buChar char="•"/>
            </a:pPr>
            <a:r>
              <a:rPr lang="pt-BR" sz="1500" dirty="0">
                <a:solidFill>
                  <a:srgbClr val="1E5680"/>
                </a:solidFill>
                <a:latin typeface="Arial" panose="020B0604020202020204"/>
              </a:rPr>
              <a:t>Sotorasib synergizes with anti-PD-1 to inhibit tumor growth in mice and enhances CD8+ T cell infiltration</a:t>
            </a:r>
            <a:r>
              <a:rPr lang="pt-BR" sz="1500" baseline="30000" dirty="0">
                <a:solidFill>
                  <a:srgbClr val="1E5680"/>
                </a:solidFill>
                <a:latin typeface="Arial" panose="020B0604020202020204"/>
              </a:rPr>
              <a:t>1</a:t>
            </a:r>
            <a:endParaRPr lang="en-US" sz="1500" strike="sngStrike" baseline="30000" dirty="0">
              <a:solidFill>
                <a:srgbClr val="1E5680"/>
              </a:solidFill>
              <a:latin typeface="Arial" panose="020B0604020202020204"/>
            </a:endParaRPr>
          </a:p>
        </p:txBody>
      </p:sp>
      <p:sp>
        <p:nvSpPr>
          <p:cNvPr id="10" name="TextBox 9">
            <a:extLst>
              <a:ext uri="{FF2B5EF4-FFF2-40B4-BE49-F238E27FC236}">
                <a16:creationId xmlns:a16="http://schemas.microsoft.com/office/drawing/2014/main" id="{A9B70021-6F89-43DD-B2C8-113C9D8F167D}"/>
              </a:ext>
            </a:extLst>
          </p:cNvPr>
          <p:cNvSpPr txBox="1"/>
          <p:nvPr/>
        </p:nvSpPr>
        <p:spPr>
          <a:xfrm>
            <a:off x="5975498" y="4178458"/>
            <a:ext cx="3168502" cy="307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r>
              <a:rPr lang="en-US" sz="700">
                <a:latin typeface="Arial Narrow" panose="020B0606020202030204" pitchFamily="34" charset="0"/>
              </a:rPr>
              <a:t>****</a:t>
            </a:r>
            <a:r>
              <a:rPr lang="en-US" sz="700" i="1">
                <a:latin typeface="Arial Narrow" panose="020B0606020202030204" pitchFamily="34" charset="0"/>
              </a:rPr>
              <a:t>P</a:t>
            </a:r>
            <a:r>
              <a:rPr lang="en-US" sz="700">
                <a:latin typeface="Arial Narrow" panose="020B0606020202030204" pitchFamily="34" charset="0"/>
              </a:rPr>
              <a:t>&lt;0.0001 vs vehicle; </a:t>
            </a:r>
            <a:r>
              <a:rPr lang="en-US" sz="700" baseline="30000">
                <a:latin typeface="Arial Narrow" panose="020B0606020202030204" pitchFamily="34" charset="0"/>
              </a:rPr>
              <a:t>#</a:t>
            </a:r>
            <a:r>
              <a:rPr lang="en-US" sz="700" i="1">
                <a:latin typeface="Arial Narrow" panose="020B0606020202030204" pitchFamily="34" charset="0"/>
              </a:rPr>
              <a:t>P</a:t>
            </a:r>
            <a:r>
              <a:rPr lang="en-US" sz="700">
                <a:latin typeface="Arial Narrow" panose="020B0606020202030204" pitchFamily="34" charset="0"/>
              </a:rPr>
              <a:t>&lt;0.001 combination vs </a:t>
            </a:r>
            <a:r>
              <a:rPr lang="en-US" sz="700" err="1">
                <a:latin typeface="Arial Narrow" panose="020B0606020202030204" pitchFamily="34" charset="0"/>
              </a:rPr>
              <a:t>sotorasib</a:t>
            </a:r>
            <a:r>
              <a:rPr lang="en-US" sz="700">
                <a:latin typeface="Arial Narrow" panose="020B0606020202030204" pitchFamily="34" charset="0"/>
              </a:rPr>
              <a:t> or anti-PD-1 alone by 2-sided Mantel-Cox test</a:t>
            </a:r>
          </a:p>
        </p:txBody>
      </p:sp>
      <p:graphicFrame>
        <p:nvGraphicFramePr>
          <p:cNvPr id="12" name="Content Placeholder 3"/>
          <p:cNvGraphicFramePr>
            <a:graphicFrameLocks/>
          </p:cNvGraphicFramePr>
          <p:nvPr>
            <p:extLst>
              <p:ext uri="{D42A27DB-BD31-4B8C-83A1-F6EECF244321}">
                <p14:modId xmlns:p14="http://schemas.microsoft.com/office/powerpoint/2010/main" val="275904583"/>
              </p:ext>
            </p:extLst>
          </p:nvPr>
        </p:nvGraphicFramePr>
        <p:xfrm>
          <a:off x="346876" y="1531865"/>
          <a:ext cx="8349765" cy="662952"/>
        </p:xfrm>
        <a:graphic>
          <a:graphicData uri="http://schemas.openxmlformats.org/drawingml/2006/table">
            <a:tbl>
              <a:tblPr firstRow="1" bandRow="1">
                <a:tableStyleId>{5C22544A-7EE6-4342-B048-85BDC9FD1C3A}</a:tableStyleId>
              </a:tblPr>
              <a:tblGrid>
                <a:gridCol w="1861940">
                  <a:extLst>
                    <a:ext uri="{9D8B030D-6E8A-4147-A177-3AD203B41FA5}">
                      <a16:colId xmlns:a16="http://schemas.microsoft.com/office/drawing/2014/main" val="2449983257"/>
                    </a:ext>
                  </a:extLst>
                </a:gridCol>
                <a:gridCol w="1297565">
                  <a:extLst>
                    <a:ext uri="{9D8B030D-6E8A-4147-A177-3AD203B41FA5}">
                      <a16:colId xmlns:a16="http://schemas.microsoft.com/office/drawing/2014/main" val="266709352"/>
                    </a:ext>
                  </a:extLst>
                </a:gridCol>
                <a:gridCol w="1297565">
                  <a:extLst>
                    <a:ext uri="{9D8B030D-6E8A-4147-A177-3AD203B41FA5}">
                      <a16:colId xmlns:a16="http://schemas.microsoft.com/office/drawing/2014/main" val="714125296"/>
                    </a:ext>
                  </a:extLst>
                </a:gridCol>
                <a:gridCol w="1297565">
                  <a:extLst>
                    <a:ext uri="{9D8B030D-6E8A-4147-A177-3AD203B41FA5}">
                      <a16:colId xmlns:a16="http://schemas.microsoft.com/office/drawing/2014/main" val="2342649441"/>
                    </a:ext>
                  </a:extLst>
                </a:gridCol>
                <a:gridCol w="1297565">
                  <a:extLst>
                    <a:ext uri="{9D8B030D-6E8A-4147-A177-3AD203B41FA5}">
                      <a16:colId xmlns:a16="http://schemas.microsoft.com/office/drawing/2014/main" val="2714457814"/>
                    </a:ext>
                  </a:extLst>
                </a:gridCol>
                <a:gridCol w="1297565">
                  <a:extLst>
                    <a:ext uri="{9D8B030D-6E8A-4147-A177-3AD203B41FA5}">
                      <a16:colId xmlns:a16="http://schemas.microsoft.com/office/drawing/2014/main" val="1801777773"/>
                    </a:ext>
                  </a:extLst>
                </a:gridCol>
              </a:tblGrid>
              <a:tr h="375307">
                <a:tc>
                  <a:txBody>
                    <a:bodyPr/>
                    <a:lstStyle/>
                    <a:p>
                      <a:pPr algn="l">
                        <a:lnSpc>
                          <a:spcPct val="100000"/>
                        </a:lnSpc>
                      </a:pPr>
                      <a:r>
                        <a:rPr lang="en-US" sz="1100" dirty="0">
                          <a:solidFill>
                            <a:schemeClr val="bg1"/>
                          </a:solidFill>
                          <a:latin typeface="Arial" panose="020B0604020202020204" pitchFamily="34" charset="0"/>
                          <a:cs typeface="Arial" panose="020B0604020202020204" pitchFamily="34" charset="0"/>
                        </a:rPr>
                        <a:t>CodeBreaK 100</a:t>
                      </a:r>
                      <a:r>
                        <a:rPr lang="en-US" sz="1100" baseline="30000" dirty="0">
                          <a:solidFill>
                            <a:schemeClr val="bg1"/>
                          </a:solidFill>
                          <a:latin typeface="Arial" panose="020B0604020202020204" pitchFamily="34" charset="0"/>
                          <a:cs typeface="Arial" panose="020B0604020202020204" pitchFamily="34" charset="0"/>
                        </a:rPr>
                        <a:t>5</a:t>
                      </a:r>
                    </a:p>
                  </a:txBody>
                  <a:tcPr anchor="ctr">
                    <a:solidFill>
                      <a:srgbClr val="1E568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i="0" u="none" strike="noStrike" cap="none" normalizeH="0" baseline="0">
                          <a:ln>
                            <a:noFill/>
                          </a:ln>
                          <a:solidFill>
                            <a:schemeClr val="bg1"/>
                          </a:solidFill>
                          <a:effectLst/>
                          <a:latin typeface="Arial" panose="020B0604020202020204" pitchFamily="34" charset="0"/>
                          <a:cs typeface="Arial" panose="020B0604020202020204" pitchFamily="34" charset="0"/>
                        </a:rPr>
                        <a:t>ORR</a:t>
                      </a:r>
                    </a:p>
                  </a:txBody>
                  <a:tcPr marL="91274" marR="91274" marT="34296" marB="34296" anchor="ctr" horzOverflow="overflow">
                    <a:solidFill>
                      <a:srgbClr val="1E568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i="0" u="none" strike="noStrike" cap="none" normalizeH="0" baseline="0">
                          <a:ln>
                            <a:noFill/>
                          </a:ln>
                          <a:solidFill>
                            <a:schemeClr val="bg1"/>
                          </a:solidFill>
                          <a:effectLst/>
                          <a:latin typeface="Arial" panose="020B0604020202020204" pitchFamily="34" charset="0"/>
                          <a:cs typeface="Arial" panose="020B0604020202020204" pitchFamily="34" charset="0"/>
                        </a:rPr>
                        <a:t>DOR</a:t>
                      </a:r>
                    </a:p>
                  </a:txBody>
                  <a:tcPr marL="91274" marR="91274" marT="34296" marB="34296" anchor="ctr" horzOverflow="overflow">
                    <a:solidFill>
                      <a:srgbClr val="1E568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i="0" u="none" strike="noStrike" cap="none" normalizeH="0" baseline="0">
                          <a:ln>
                            <a:noFill/>
                          </a:ln>
                          <a:solidFill>
                            <a:schemeClr val="bg1"/>
                          </a:solidFill>
                          <a:effectLst/>
                          <a:latin typeface="Arial" panose="020B0604020202020204" pitchFamily="34" charset="0"/>
                          <a:cs typeface="Arial" panose="020B0604020202020204" pitchFamily="34" charset="0"/>
                        </a:rPr>
                        <a:t>Median OS</a:t>
                      </a:r>
                    </a:p>
                  </a:txBody>
                  <a:tcPr marL="91274" marR="91274" marT="34296" marB="34296" anchor="ctr" horzOverflow="overflow">
                    <a:solidFill>
                      <a:srgbClr val="1E568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i="0" u="none" strike="noStrike" cap="none" normalizeH="0" baseline="0">
                          <a:ln>
                            <a:noFill/>
                          </a:ln>
                          <a:solidFill>
                            <a:schemeClr val="bg1"/>
                          </a:solidFill>
                          <a:effectLst/>
                          <a:latin typeface="Arial" panose="020B0604020202020204" pitchFamily="34" charset="0"/>
                          <a:cs typeface="Arial" panose="020B0604020202020204" pitchFamily="34" charset="0"/>
                        </a:rPr>
                        <a:t>Grade 3-4 TRAE</a:t>
                      </a:r>
                    </a:p>
                  </a:txBody>
                  <a:tcPr marL="91274" marR="91274" marT="34296" marB="34296" anchor="ctr" horzOverflow="overflow">
                    <a:solidFill>
                      <a:srgbClr val="1E5680"/>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1" i="0" u="none" strike="noStrike" cap="none" normalizeH="0" baseline="0">
                          <a:ln>
                            <a:noFill/>
                          </a:ln>
                          <a:solidFill>
                            <a:schemeClr val="bg1"/>
                          </a:solidFill>
                          <a:effectLst/>
                          <a:latin typeface="Arial" panose="020B0604020202020204" pitchFamily="34" charset="0"/>
                          <a:cs typeface="Arial" panose="020B0604020202020204" pitchFamily="34" charset="0"/>
                        </a:rPr>
                        <a:t>TRAE leading to discontinuation</a:t>
                      </a:r>
                    </a:p>
                  </a:txBody>
                  <a:tcPr marL="91274" marR="91274" marT="34296" marB="34296" anchor="ctr" horzOverflow="overflow">
                    <a:solidFill>
                      <a:srgbClr val="1E5680"/>
                    </a:solidFill>
                  </a:tcPr>
                </a:tc>
                <a:extLst>
                  <a:ext uri="{0D108BD9-81ED-4DB2-BD59-A6C34878D82A}">
                    <a16:rowId xmlns:a16="http://schemas.microsoft.com/office/drawing/2014/main" val="4025827116"/>
                  </a:ext>
                </a:extLst>
              </a:tr>
              <a:tr h="191541">
                <a:tc>
                  <a:txBody>
                    <a:bodyPr/>
                    <a:lstStyle/>
                    <a:p>
                      <a:pPr marL="0" indent="0" algn="l">
                        <a:lnSpc>
                          <a:spcPct val="100000"/>
                        </a:lnSpc>
                      </a:pPr>
                      <a:r>
                        <a:rPr lang="en-US" sz="1100">
                          <a:solidFill>
                            <a:srgbClr val="1E5680"/>
                          </a:solidFill>
                          <a:latin typeface="Arial" panose="020B0604020202020204" pitchFamily="34" charset="0"/>
                          <a:cs typeface="Arial" panose="020B0604020202020204" pitchFamily="34" charset="0"/>
                        </a:rPr>
                        <a:t>Pooled Phase 1/2 (N=174)</a:t>
                      </a:r>
                    </a:p>
                  </a:txBody>
                  <a:tcPr anchor="ctr">
                    <a:solidFill>
                      <a:srgbClr val="E1F1E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0" i="0" u="none" strike="noStrike" cap="none" normalizeH="0" baseline="0">
                          <a:ln>
                            <a:noFill/>
                          </a:ln>
                          <a:solidFill>
                            <a:srgbClr val="1E5680"/>
                          </a:solidFill>
                          <a:effectLst/>
                          <a:latin typeface="Arial" panose="020B0604020202020204" pitchFamily="34" charset="0"/>
                          <a:cs typeface="Arial" panose="020B0604020202020204" pitchFamily="34" charset="0"/>
                        </a:rPr>
                        <a:t>41%</a:t>
                      </a:r>
                    </a:p>
                  </a:txBody>
                  <a:tcPr marL="91274" marR="91274" marT="34296" marB="34296" anchor="ctr" horzOverflow="overflow">
                    <a:solidFill>
                      <a:srgbClr val="E1F1E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0" i="0" u="none" strike="noStrike" cap="none" normalizeH="0" baseline="0">
                          <a:ln>
                            <a:noFill/>
                          </a:ln>
                          <a:solidFill>
                            <a:srgbClr val="1E5680"/>
                          </a:solidFill>
                          <a:effectLst/>
                          <a:latin typeface="Arial" panose="020B0604020202020204" pitchFamily="34" charset="0"/>
                          <a:cs typeface="Arial" panose="020B0604020202020204" pitchFamily="34" charset="0"/>
                        </a:rPr>
                        <a:t>12.3 months</a:t>
                      </a:r>
                    </a:p>
                  </a:txBody>
                  <a:tcPr marL="91274" marR="91274" marT="34296" marB="34296" anchor="ctr" horzOverflow="overflow">
                    <a:solidFill>
                      <a:srgbClr val="E1F1E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0" i="0" u="none" strike="noStrike" cap="none" normalizeH="0" baseline="0">
                          <a:ln>
                            <a:noFill/>
                          </a:ln>
                          <a:solidFill>
                            <a:srgbClr val="1E5680"/>
                          </a:solidFill>
                          <a:effectLst/>
                          <a:latin typeface="Arial" panose="020B0604020202020204" pitchFamily="34" charset="0"/>
                          <a:cs typeface="Arial" panose="020B0604020202020204" pitchFamily="34" charset="0"/>
                        </a:rPr>
                        <a:t>12.5 months</a:t>
                      </a:r>
                    </a:p>
                  </a:txBody>
                  <a:tcPr marL="91274" marR="91274" marT="34296" marB="34296" anchor="ctr" horzOverflow="overflow">
                    <a:solidFill>
                      <a:srgbClr val="E1F1E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0" i="0" u="none" strike="noStrike" cap="none" normalizeH="0" baseline="0">
                          <a:ln>
                            <a:noFill/>
                          </a:ln>
                          <a:solidFill>
                            <a:srgbClr val="1E5680"/>
                          </a:solidFill>
                          <a:effectLst/>
                          <a:latin typeface="Arial" panose="020B0604020202020204" pitchFamily="34" charset="0"/>
                          <a:cs typeface="Arial" panose="020B0604020202020204" pitchFamily="34" charset="0"/>
                        </a:rPr>
                        <a:t>21%</a:t>
                      </a:r>
                    </a:p>
                  </a:txBody>
                  <a:tcPr marL="91274" marR="91274" marT="34296" marB="34296" anchor="ctr" horzOverflow="overflow">
                    <a:solidFill>
                      <a:srgbClr val="E1F1EF"/>
                    </a:solidFill>
                  </a:tcPr>
                </a:tc>
                <a:tc>
                  <a:txBody>
                    <a:bodyPr/>
                    <a:lstStyle/>
                    <a:p>
                      <a:pPr marL="0" marR="0" lvl="0" indent="0" algn="ctr" defTabSz="914400" rtl="0" eaLnBrk="1" fontAlgn="base" latinLnBrk="0" hangingPunct="1">
                        <a:lnSpc>
                          <a:spcPct val="100000"/>
                        </a:lnSpc>
                        <a:spcBef>
                          <a:spcPct val="0"/>
                        </a:spcBef>
                        <a:spcAft>
                          <a:spcPct val="0"/>
                        </a:spcAft>
                        <a:buClr>
                          <a:schemeClr val="accent2"/>
                        </a:buClr>
                        <a:buSzTx/>
                        <a:buFont typeface="Wingdings" pitchFamily="2" charset="2"/>
                        <a:buNone/>
                        <a:tabLst/>
                      </a:pPr>
                      <a:r>
                        <a:rPr kumimoji="0" lang="en-US" sz="1100" b="0" i="0" u="none" strike="noStrike" cap="none" normalizeH="0" baseline="0">
                          <a:ln>
                            <a:noFill/>
                          </a:ln>
                          <a:solidFill>
                            <a:srgbClr val="1E5680"/>
                          </a:solidFill>
                          <a:effectLst/>
                          <a:latin typeface="Arial" panose="020B0604020202020204" pitchFamily="34" charset="0"/>
                          <a:cs typeface="Arial" panose="020B0604020202020204" pitchFamily="34" charset="0"/>
                        </a:rPr>
                        <a:t>6%</a:t>
                      </a:r>
                    </a:p>
                  </a:txBody>
                  <a:tcPr marL="91274" marR="91274" marT="34296" marB="34296" anchor="ctr" horzOverflow="overflow">
                    <a:solidFill>
                      <a:srgbClr val="E1F1EF"/>
                    </a:solidFill>
                  </a:tcPr>
                </a:tc>
                <a:extLst>
                  <a:ext uri="{0D108BD9-81ED-4DB2-BD59-A6C34878D82A}">
                    <a16:rowId xmlns:a16="http://schemas.microsoft.com/office/drawing/2014/main" val="363489925"/>
                  </a:ext>
                </a:extLst>
              </a:tr>
            </a:tbl>
          </a:graphicData>
        </a:graphic>
      </p:graphicFrame>
      <p:pic>
        <p:nvPicPr>
          <p:cNvPr id="6" name="Picture 5"/>
          <p:cNvPicPr>
            <a:picLocks noChangeAspect="1"/>
          </p:cNvPicPr>
          <p:nvPr/>
        </p:nvPicPr>
        <p:blipFill>
          <a:blip r:embed="rId3"/>
          <a:stretch>
            <a:fillRect/>
          </a:stretch>
        </p:blipFill>
        <p:spPr>
          <a:xfrm>
            <a:off x="6036324" y="2387070"/>
            <a:ext cx="2939159" cy="190916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267" t="7651" r="-267" b="55685"/>
          <a:stretch/>
        </p:blipFill>
        <p:spPr>
          <a:xfrm>
            <a:off x="334293" y="3192268"/>
            <a:ext cx="2805537" cy="817787"/>
          </a:xfrm>
          <a:prstGeom prst="rect">
            <a:avLst/>
          </a:prstGeom>
        </p:spPr>
      </p:pic>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269" t="56933" r="-1" b="5012"/>
          <a:stretch/>
        </p:blipFill>
        <p:spPr>
          <a:xfrm>
            <a:off x="3109242" y="3190803"/>
            <a:ext cx="2793781" cy="811632"/>
          </a:xfrm>
          <a:prstGeom prst="rect">
            <a:avLst/>
          </a:prstGeom>
        </p:spPr>
      </p:pic>
      <p:sp>
        <p:nvSpPr>
          <p:cNvPr id="8" name="TextBox 7"/>
          <p:cNvSpPr txBox="1"/>
          <p:nvPr/>
        </p:nvSpPr>
        <p:spPr>
          <a:xfrm>
            <a:off x="717846" y="2986365"/>
            <a:ext cx="74194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rgbClr val="1E5680"/>
                </a:solidFill>
                <a:effectLst/>
                <a:uFillTx/>
                <a:latin typeface="+mj-lt"/>
                <a:ea typeface="+mj-ea"/>
                <a:cs typeface="+mj-cs"/>
                <a:sym typeface="Helvetica"/>
              </a:rPr>
              <a:t>Vehicle</a:t>
            </a:r>
          </a:p>
        </p:txBody>
      </p:sp>
      <p:sp>
        <p:nvSpPr>
          <p:cNvPr id="14" name="TextBox 13"/>
          <p:cNvSpPr txBox="1"/>
          <p:nvPr/>
        </p:nvSpPr>
        <p:spPr>
          <a:xfrm>
            <a:off x="2050571" y="2968775"/>
            <a:ext cx="846372"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err="1">
                <a:ln>
                  <a:noFill/>
                </a:ln>
                <a:solidFill>
                  <a:srgbClr val="1E5680"/>
                </a:solidFill>
                <a:effectLst/>
                <a:uFillTx/>
                <a:latin typeface="+mj-lt"/>
                <a:ea typeface="+mj-ea"/>
                <a:cs typeface="+mj-cs"/>
                <a:sym typeface="Helvetica"/>
              </a:rPr>
              <a:t>Sotorasib</a:t>
            </a:r>
            <a:endParaRPr kumimoji="0" lang="en-US" sz="1200" b="1" i="0" u="none" strike="noStrike" cap="none" spc="0" normalizeH="0" baseline="0">
              <a:ln>
                <a:noFill/>
              </a:ln>
              <a:solidFill>
                <a:srgbClr val="1E5680"/>
              </a:solidFill>
              <a:effectLst/>
              <a:uFillTx/>
              <a:latin typeface="+mj-lt"/>
              <a:ea typeface="+mj-ea"/>
              <a:cs typeface="+mj-cs"/>
              <a:sym typeface="Helvetica"/>
            </a:endParaRPr>
          </a:p>
        </p:txBody>
      </p:sp>
      <p:sp>
        <p:nvSpPr>
          <p:cNvPr id="15" name="TextBox 14"/>
          <p:cNvSpPr txBox="1"/>
          <p:nvPr/>
        </p:nvSpPr>
        <p:spPr>
          <a:xfrm>
            <a:off x="3387649" y="2974607"/>
            <a:ext cx="846372"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rgbClr val="1E5680"/>
                </a:solidFill>
                <a:effectLst/>
                <a:uFillTx/>
                <a:latin typeface="+mj-lt"/>
                <a:ea typeface="+mj-ea"/>
                <a:cs typeface="+mj-cs"/>
                <a:sym typeface="Helvetica"/>
              </a:rPr>
              <a:t>Anti-PD-1</a:t>
            </a:r>
          </a:p>
        </p:txBody>
      </p:sp>
      <p:sp>
        <p:nvSpPr>
          <p:cNvPr id="16" name="TextBox 15"/>
          <p:cNvSpPr txBox="1"/>
          <p:nvPr/>
        </p:nvSpPr>
        <p:spPr>
          <a:xfrm>
            <a:off x="4673625" y="2981801"/>
            <a:ext cx="1086123"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rgbClr val="1E5680"/>
                </a:solidFill>
                <a:effectLst/>
                <a:uFillTx/>
                <a:latin typeface="+mj-lt"/>
                <a:ea typeface="+mj-ea"/>
                <a:cs typeface="+mj-cs"/>
                <a:sym typeface="Helvetica"/>
              </a:rPr>
              <a:t>Combination</a:t>
            </a:r>
          </a:p>
        </p:txBody>
      </p:sp>
      <p:sp>
        <p:nvSpPr>
          <p:cNvPr id="11" name="TextBox 10">
            <a:extLst>
              <a:ext uri="{FF2B5EF4-FFF2-40B4-BE49-F238E27FC236}">
                <a16:creationId xmlns:a16="http://schemas.microsoft.com/office/drawing/2014/main" id="{EFD4DBA7-9B13-4901-BEC7-A8DBAA449929}"/>
              </a:ext>
            </a:extLst>
          </p:cNvPr>
          <p:cNvSpPr txBox="1"/>
          <p:nvPr/>
        </p:nvSpPr>
        <p:spPr>
          <a:xfrm>
            <a:off x="1128461" y="3956766"/>
            <a:ext cx="3968390" cy="4154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1E5680"/>
                </a:solidFill>
                <a:effectLst/>
                <a:uFillTx/>
                <a:latin typeface="+mj-lt"/>
                <a:ea typeface="+mj-ea"/>
                <a:cs typeface="+mj-cs"/>
                <a:sym typeface="Helvetica"/>
              </a:rPr>
              <a:t> Figures adapted from </a:t>
            </a:r>
            <a:r>
              <a:rPr kumimoji="0" lang="da-DK" sz="1050" b="0" i="0" u="none" strike="noStrike" cap="none" spc="0" normalizeH="0" baseline="0">
                <a:ln>
                  <a:noFill/>
                </a:ln>
                <a:solidFill>
                  <a:srgbClr val="1E5680"/>
                </a:solidFill>
                <a:effectLst/>
                <a:uFillTx/>
                <a:latin typeface="+mj-lt"/>
                <a:ea typeface="+mj-ea"/>
                <a:cs typeface="+mj-cs"/>
                <a:sym typeface="Helvetica"/>
              </a:rPr>
              <a:t>Canon J, et al. </a:t>
            </a:r>
            <a:r>
              <a:rPr kumimoji="0" lang="da-DK" sz="1050" b="0" i="1" u="none" strike="noStrike" cap="none" spc="0" normalizeH="0" baseline="0">
                <a:ln>
                  <a:noFill/>
                </a:ln>
                <a:solidFill>
                  <a:srgbClr val="1E5680"/>
                </a:solidFill>
                <a:effectLst/>
                <a:uFillTx/>
                <a:latin typeface="+mj-lt"/>
                <a:ea typeface="+mj-ea"/>
                <a:cs typeface="+mj-cs"/>
                <a:sym typeface="Helvetica"/>
              </a:rPr>
              <a:t>Nature</a:t>
            </a:r>
            <a:r>
              <a:rPr kumimoji="0" lang="da-DK" sz="1050" b="0" i="0" u="none" strike="noStrike" cap="none" spc="0" normalizeH="0" baseline="0">
                <a:ln>
                  <a:noFill/>
                </a:ln>
                <a:solidFill>
                  <a:srgbClr val="1E5680"/>
                </a:solidFill>
                <a:effectLst/>
                <a:uFillTx/>
                <a:latin typeface="+mj-lt"/>
                <a:ea typeface="+mj-ea"/>
                <a:cs typeface="+mj-cs"/>
                <a:sym typeface="Helvetica"/>
              </a:rPr>
              <a:t>. 2019;575:217-223.</a:t>
            </a:r>
          </a:p>
          <a:p>
            <a:pPr marL="0" marR="0" indent="0" algn="l" defTabSz="914400" rtl="0" fontAlgn="auto" latinLnBrk="0" hangingPunct="0">
              <a:lnSpc>
                <a:spcPct val="100000"/>
              </a:lnSpc>
              <a:spcBef>
                <a:spcPts val="0"/>
              </a:spcBef>
              <a:spcAft>
                <a:spcPts val="0"/>
              </a:spcAft>
              <a:buClrTx/>
              <a:buSzTx/>
              <a:buFontTx/>
              <a:buNone/>
              <a:tabLst/>
            </a:pPr>
            <a:endParaRPr kumimoji="0" lang="en-US" sz="1050" b="0" i="0" u="none" strike="noStrike" cap="none" spc="0" normalizeH="0" baseline="0">
              <a:ln>
                <a:noFill/>
              </a:ln>
              <a:solidFill>
                <a:srgbClr val="1E5680"/>
              </a:solidFill>
              <a:effectLst/>
              <a:uFillTx/>
              <a:latin typeface="+mj-lt"/>
              <a:ea typeface="+mj-ea"/>
              <a:cs typeface="+mj-cs"/>
              <a:sym typeface="Helvetica"/>
            </a:endParaRPr>
          </a:p>
        </p:txBody>
      </p:sp>
      <p:sp>
        <p:nvSpPr>
          <p:cNvPr id="17" name="TextBox 16">
            <a:extLst>
              <a:ext uri="{FF2B5EF4-FFF2-40B4-BE49-F238E27FC236}">
                <a16:creationId xmlns:a16="http://schemas.microsoft.com/office/drawing/2014/main" id="{036FEA24-35FF-47C1-9C9A-2315AA743FB2}"/>
              </a:ext>
            </a:extLst>
          </p:cNvPr>
          <p:cNvSpPr txBox="1"/>
          <p:nvPr/>
        </p:nvSpPr>
        <p:spPr>
          <a:xfrm>
            <a:off x="18889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480543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2B56DC75-8EB4-43F4-9849-50B693E94F62}"/>
              </a:ext>
            </a:extLst>
          </p:cNvPr>
          <p:cNvSpPr txBox="1"/>
          <p:nvPr/>
        </p:nvSpPr>
        <p:spPr>
          <a:xfrm>
            <a:off x="342899" y="999026"/>
            <a:ext cx="7135939" cy="338554"/>
          </a:xfrm>
          <a:prstGeom prst="rect">
            <a:avLst/>
          </a:prstGeom>
          <a:noFill/>
        </p:spPr>
        <p:txBody>
          <a:bodyPr wrap="square" rtlCol="0">
            <a:spAutoFit/>
          </a:bodyPr>
          <a:lstStyle/>
          <a:p>
            <a:pPr marL="285750" indent="-285750" hangingPunct="1">
              <a:spcAft>
                <a:spcPts val="600"/>
              </a:spcAft>
              <a:buFont typeface="Arial" panose="020B0604020202020204" pitchFamily="34" charset="0"/>
              <a:buChar char="•"/>
            </a:pPr>
            <a:r>
              <a:rPr lang="en-US" sz="1600" kern="1200" dirty="0">
                <a:solidFill>
                  <a:srgbClr val="1E5680"/>
                </a:solidFill>
                <a:latin typeface="Arial" panose="020B0604020202020204"/>
                <a:ea typeface="+mn-ea"/>
                <a:cs typeface="+mn-cs"/>
              </a:rPr>
              <a:t>Phase 1b multicenter, open-label studies</a:t>
            </a:r>
            <a:endParaRPr lang="en-US" sz="1600" kern="1200" baseline="30000" dirty="0">
              <a:solidFill>
                <a:srgbClr val="1E5680"/>
              </a:solidFill>
              <a:latin typeface="Arial" panose="020B0604020202020204"/>
              <a:ea typeface="+mn-ea"/>
              <a:cs typeface="+mn-cs"/>
            </a:endParaRPr>
          </a:p>
        </p:txBody>
      </p:sp>
      <p:sp>
        <p:nvSpPr>
          <p:cNvPr id="16" name="Title 1">
            <a:extLst>
              <a:ext uri="{FF2B5EF4-FFF2-40B4-BE49-F238E27FC236}">
                <a16:creationId xmlns:a16="http://schemas.microsoft.com/office/drawing/2014/main" id="{A3113582-A23E-4375-AB6E-5E0358E3AEEF}"/>
              </a:ext>
            </a:extLst>
          </p:cNvPr>
          <p:cNvSpPr txBox="1">
            <a:spLocks/>
          </p:cNvSpPr>
          <p:nvPr/>
        </p:nvSpPr>
        <p:spPr>
          <a:xfrm>
            <a:off x="243426" y="277798"/>
            <a:ext cx="8762164"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CodeBreaK 100/101 Study Design</a:t>
            </a:r>
          </a:p>
        </p:txBody>
      </p:sp>
      <p:sp>
        <p:nvSpPr>
          <p:cNvPr id="44" name="Rectangle: Rounded Corners 4">
            <a:extLst>
              <a:ext uri="{FF2B5EF4-FFF2-40B4-BE49-F238E27FC236}">
                <a16:creationId xmlns:a16="http://schemas.microsoft.com/office/drawing/2014/main" id="{55B64627-5C73-4A5F-B5B3-61AD1DCD120A}"/>
              </a:ext>
            </a:extLst>
          </p:cNvPr>
          <p:cNvSpPr/>
          <p:nvPr/>
        </p:nvSpPr>
        <p:spPr>
          <a:xfrm>
            <a:off x="4845988" y="3374549"/>
            <a:ext cx="4036374" cy="466531"/>
          </a:xfrm>
          <a:prstGeom prst="roundRect">
            <a:avLst/>
          </a:prstGeom>
          <a:solidFill>
            <a:srgbClr val="FFFFFF"/>
          </a:solidFill>
          <a:ln w="25400" cap="flat">
            <a:solidFill>
              <a:srgbClr val="1D5680"/>
            </a:solidFill>
            <a:prstDash val="solid"/>
            <a:round/>
          </a:ln>
          <a:effectLst/>
          <a:sp3d/>
        </p:spPr>
        <p:txBody>
          <a:bodyPr rot="0" spcFirstLastPara="1" vertOverflow="overflow" horzOverflow="overflow" vert="horz" wrap="square" lIns="25917" tIns="25917" rIns="25917" bIns="25917" numCol="1" spcCol="38100" rtlCol="0" anchor="t">
            <a:spAutoFit/>
          </a:bodyPr>
          <a:lstStyle/>
          <a:p>
            <a:pPr defTabSz="388780" hangingPunct="1">
              <a:defRPr/>
            </a:pPr>
            <a:r>
              <a:rPr lang="en-US" b="1" dirty="0">
                <a:solidFill>
                  <a:srgbClr val="1E5680"/>
                </a:solidFill>
                <a:latin typeface="Arial" panose="020B0604020202020204" pitchFamily="34" charset="0"/>
                <a:ea typeface="+mn-ea"/>
                <a:cs typeface="Arial" panose="020B0604020202020204" pitchFamily="34" charset="0"/>
              </a:rPr>
              <a:t>Primary endpoints</a:t>
            </a:r>
            <a:r>
              <a:rPr lang="en-US" dirty="0">
                <a:solidFill>
                  <a:srgbClr val="1E5680"/>
                </a:solidFill>
                <a:latin typeface="Arial" panose="020B0604020202020204" pitchFamily="34" charset="0"/>
                <a:ea typeface="+mn-ea"/>
                <a:cs typeface="Arial" panose="020B0604020202020204" pitchFamily="34" charset="0"/>
              </a:rPr>
              <a:t>: safety</a:t>
            </a:r>
            <a:endParaRPr lang="en-US" strike="sngStrike" dirty="0">
              <a:solidFill>
                <a:srgbClr val="1E5680"/>
              </a:solidFill>
              <a:latin typeface="Arial" panose="020B0604020202020204" pitchFamily="34" charset="0"/>
              <a:ea typeface="+mn-ea"/>
              <a:cs typeface="Arial" panose="020B0604020202020204" pitchFamily="34" charset="0"/>
            </a:endParaRPr>
          </a:p>
          <a:p>
            <a:pPr defTabSz="388780" hangingPunct="1">
              <a:defRPr/>
            </a:pPr>
            <a:r>
              <a:rPr lang="en-US" b="1" dirty="0">
                <a:solidFill>
                  <a:srgbClr val="1E5680"/>
                </a:solidFill>
                <a:latin typeface="Arial" panose="020B0604020202020204" pitchFamily="34" charset="0"/>
                <a:ea typeface="+mn-ea"/>
                <a:cs typeface="Arial" panose="020B0604020202020204" pitchFamily="34" charset="0"/>
              </a:rPr>
              <a:t>Key secondary endpoints: </a:t>
            </a:r>
            <a:r>
              <a:rPr lang="en-US" dirty="0">
                <a:solidFill>
                  <a:srgbClr val="1E5680"/>
                </a:solidFill>
                <a:latin typeface="Arial" panose="020B0604020202020204" pitchFamily="34" charset="0"/>
                <a:ea typeface="+mn-ea"/>
                <a:cs typeface="Arial" panose="020B0604020202020204" pitchFamily="34" charset="0"/>
              </a:rPr>
              <a:t>ORR, DOR, DCR, PK</a:t>
            </a:r>
          </a:p>
        </p:txBody>
      </p:sp>
      <p:sp>
        <p:nvSpPr>
          <p:cNvPr id="3" name="Rectangle 2"/>
          <p:cNvSpPr/>
          <p:nvPr/>
        </p:nvSpPr>
        <p:spPr>
          <a:xfrm>
            <a:off x="7082644" y="3841586"/>
            <a:ext cx="1821332" cy="261610"/>
          </a:xfrm>
          <a:prstGeom prst="rect">
            <a:avLst/>
          </a:prstGeom>
        </p:spPr>
        <p:txBody>
          <a:bodyPr wrap="none">
            <a:spAutoFit/>
          </a:bodyPr>
          <a:lstStyle/>
          <a:p>
            <a:r>
              <a:rPr lang="en-US" sz="1100" b="1" dirty="0">
                <a:solidFill>
                  <a:srgbClr val="1E5680"/>
                </a:solidFill>
                <a:latin typeface="Arial" panose="020B0604020202020204" pitchFamily="34" charset="0"/>
                <a:cs typeface="Arial" panose="020B0604020202020204" pitchFamily="34" charset="0"/>
              </a:rPr>
              <a:t>Snapshot: April 15, 2022</a:t>
            </a:r>
            <a:endParaRPr lang="en-US" sz="1100" dirty="0">
              <a:solidFill>
                <a:srgbClr val="1E5680"/>
              </a:solidFill>
            </a:endParaRPr>
          </a:p>
        </p:txBody>
      </p:sp>
      <p:sp>
        <p:nvSpPr>
          <p:cNvPr id="20" name="TextBox 19">
            <a:extLst>
              <a:ext uri="{FF2B5EF4-FFF2-40B4-BE49-F238E27FC236}">
                <a16:creationId xmlns:a16="http://schemas.microsoft.com/office/drawing/2014/main" id="{4712D30E-D797-4A2E-B45D-E9FA17A80692}"/>
              </a:ext>
            </a:extLst>
          </p:cNvPr>
          <p:cNvSpPr txBox="1"/>
          <p:nvPr/>
        </p:nvSpPr>
        <p:spPr>
          <a:xfrm>
            <a:off x="95887" y="3048853"/>
            <a:ext cx="2437339" cy="830997"/>
          </a:xfrm>
          <a:prstGeom prst="rect">
            <a:avLst/>
          </a:prstGeom>
          <a:noFill/>
        </p:spPr>
        <p:txBody>
          <a:bodyPr wrap="square" rtlCol="0">
            <a:spAutoFit/>
          </a:bodyPr>
          <a:lstStyle/>
          <a:p>
            <a:pPr hangingPunct="1"/>
            <a:r>
              <a:rPr lang="en-US" sz="800" kern="1200" dirty="0">
                <a:solidFill>
                  <a:schemeClr val="tx1"/>
                </a:solidFill>
                <a:latin typeface="Arial" panose="020B0604020202020204"/>
              </a:rPr>
              <a:t>*Not all doses were tested for each cohort.</a:t>
            </a:r>
          </a:p>
          <a:p>
            <a:pPr hangingPunct="1"/>
            <a:r>
              <a:rPr lang="en-US" sz="800" kern="1200" dirty="0">
                <a:solidFill>
                  <a:schemeClr val="tx1"/>
                </a:solidFill>
                <a:latin typeface="Arial" panose="020B0604020202020204"/>
              </a:rPr>
              <a:t>DCR, disease control rate; DOR, duration of response; KRAS, Kirsten rat sarcoma virus; </a:t>
            </a:r>
            <a:r>
              <a:rPr lang="en-US" sz="800" kern="1200" dirty="0" err="1">
                <a:solidFill>
                  <a:schemeClr val="tx1"/>
                </a:solidFill>
                <a:latin typeface="Arial" panose="020B0604020202020204"/>
              </a:rPr>
              <a:t>mets</a:t>
            </a:r>
            <a:r>
              <a:rPr lang="en-US" sz="800" kern="1200" dirty="0">
                <a:solidFill>
                  <a:schemeClr val="tx1"/>
                </a:solidFill>
                <a:latin typeface="Arial" panose="020B0604020202020204"/>
              </a:rPr>
              <a:t>, metastases; NSCLC, non-small cell lung cancer; ORR, objective response rate; PK, pharmacokinetics; Q3W, every 3 weeks.</a:t>
            </a:r>
          </a:p>
        </p:txBody>
      </p:sp>
      <p:graphicFrame>
        <p:nvGraphicFramePr>
          <p:cNvPr id="48" name="Table 47">
            <a:extLst>
              <a:ext uri="{FF2B5EF4-FFF2-40B4-BE49-F238E27FC236}">
                <a16:creationId xmlns:a16="http://schemas.microsoft.com/office/drawing/2014/main" id="{25CCC6D0-3950-4249-B551-994882554DD0}"/>
              </a:ext>
            </a:extLst>
          </p:cNvPr>
          <p:cNvGraphicFramePr>
            <a:graphicFrameLocks noGrp="1"/>
          </p:cNvGraphicFramePr>
          <p:nvPr>
            <p:extLst>
              <p:ext uri="{D42A27DB-BD31-4B8C-83A1-F6EECF244321}">
                <p14:modId xmlns:p14="http://schemas.microsoft.com/office/powerpoint/2010/main" val="2055401494"/>
              </p:ext>
            </p:extLst>
          </p:nvPr>
        </p:nvGraphicFramePr>
        <p:xfrm>
          <a:off x="190757" y="4081621"/>
          <a:ext cx="8762486" cy="609600"/>
        </p:xfrm>
        <a:graphic>
          <a:graphicData uri="http://schemas.openxmlformats.org/drawingml/2006/table">
            <a:tbl>
              <a:tblPr firstRow="1" bandRow="1"/>
              <a:tblGrid>
                <a:gridCol w="8762486">
                  <a:extLst>
                    <a:ext uri="{9D8B030D-6E8A-4147-A177-3AD203B41FA5}">
                      <a16:colId xmlns:a16="http://schemas.microsoft.com/office/drawing/2014/main" val="113846626"/>
                    </a:ext>
                  </a:extLst>
                </a:gridCol>
              </a:tblGrid>
              <a:tr h="433604">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indent="0" algn="l">
                        <a:buFont typeface="Arial" panose="020B0604020202020204" pitchFamily="34" charset="0"/>
                        <a:buNone/>
                      </a:pPr>
                      <a:r>
                        <a:rPr lang="en-US" sz="1400" dirty="0">
                          <a:solidFill>
                            <a:srgbClr val="1E5680"/>
                          </a:solidFill>
                          <a:latin typeface="Arial" panose="020B0604020202020204"/>
                        </a:rPr>
                        <a:t>Here we present first data of lead-in</a:t>
                      </a:r>
                      <a:r>
                        <a:rPr lang="en-US" sz="1400" baseline="0" dirty="0">
                          <a:solidFill>
                            <a:srgbClr val="1E5680"/>
                          </a:solidFill>
                          <a:latin typeface="Arial" panose="020B0604020202020204"/>
                        </a:rPr>
                        <a:t> and </a:t>
                      </a:r>
                      <a:r>
                        <a:rPr lang="en-US" sz="1400" dirty="0">
                          <a:solidFill>
                            <a:srgbClr val="1E5680"/>
                          </a:solidFill>
                          <a:latin typeface="Arial" panose="020B0604020202020204"/>
                        </a:rPr>
                        <a:t>concurrent sotorasib with pembrolizumab or atezolizumab from CodeBreaK 100/101 with median follow-up time of 12.8 months (range: 1.6, 29.9)</a:t>
                      </a: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27" name="Rounded Rectangle 20">
            <a:extLst>
              <a:ext uri="{FF2B5EF4-FFF2-40B4-BE49-F238E27FC236}">
                <a16:creationId xmlns:a16="http://schemas.microsoft.com/office/drawing/2014/main" id="{F0D700C0-7B47-449C-B720-B2CBDB1AE64B}"/>
              </a:ext>
            </a:extLst>
          </p:cNvPr>
          <p:cNvSpPr/>
          <p:nvPr/>
        </p:nvSpPr>
        <p:spPr bwMode="auto">
          <a:xfrm>
            <a:off x="7092887" y="1375389"/>
            <a:ext cx="1912703" cy="390321"/>
          </a:xfrm>
          <a:prstGeom prst="round2SameRect">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Concurrent treatment</a:t>
            </a:r>
            <a:r>
              <a:rPr kumimoji="0" lang="en-US" b="1" i="0" u="none" strike="noStrike" kern="0" cap="none" spc="0" normalizeH="0" noProof="0" dirty="0">
                <a:ln>
                  <a:noFill/>
                </a:ln>
                <a:solidFill>
                  <a:schemeClr val="bg1"/>
                </a:solidFill>
                <a:effectLst/>
                <a:uLnTx/>
                <a:uFillTx/>
                <a:latin typeface="Arial" panose="020B0604020202020204"/>
                <a:ea typeface="+mn-ea"/>
                <a:cs typeface="Arial" panose="020B0604020202020204" pitchFamily="34" charset="0"/>
              </a:rPr>
              <a:t> (N = 29)</a:t>
            </a:r>
            <a:endPar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endParaRPr>
          </a:p>
        </p:txBody>
      </p:sp>
      <p:sp>
        <p:nvSpPr>
          <p:cNvPr id="28" name="Rounded Rectangle 20">
            <a:extLst>
              <a:ext uri="{FF2B5EF4-FFF2-40B4-BE49-F238E27FC236}">
                <a16:creationId xmlns:a16="http://schemas.microsoft.com/office/drawing/2014/main" id="{5A6B498B-7AED-4718-B7B6-A4B5BEE639F7}"/>
              </a:ext>
            </a:extLst>
          </p:cNvPr>
          <p:cNvSpPr/>
          <p:nvPr/>
        </p:nvSpPr>
        <p:spPr bwMode="auto">
          <a:xfrm>
            <a:off x="4704647" y="1375389"/>
            <a:ext cx="2294259" cy="390321"/>
          </a:xfrm>
          <a:prstGeom prst="round2SameRect">
            <a:avLst/>
          </a:prstGeom>
          <a:solidFill>
            <a:srgbClr val="6BBBB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dirty="0">
                <a:ln>
                  <a:noFill/>
                </a:ln>
                <a:solidFill>
                  <a:schemeClr val="bg1"/>
                </a:solidFill>
                <a:effectLst/>
                <a:uLnTx/>
                <a:uFillTx/>
                <a:latin typeface="Arial" panose="020B0604020202020204"/>
                <a:ea typeface="+mn-ea"/>
                <a:cs typeface="Arial" panose="020B0604020202020204" pitchFamily="34" charset="0"/>
              </a:rPr>
              <a:t>Sotorasib lead-in 21d or 42d then combination (N = 29)</a:t>
            </a:r>
          </a:p>
        </p:txBody>
      </p:sp>
      <p:sp>
        <p:nvSpPr>
          <p:cNvPr id="29" name="Rounded Rectangle 20">
            <a:extLst>
              <a:ext uri="{FF2B5EF4-FFF2-40B4-BE49-F238E27FC236}">
                <a16:creationId xmlns:a16="http://schemas.microsoft.com/office/drawing/2014/main" id="{7B261EEE-9EF3-47AE-9779-F984DCCCC341}"/>
              </a:ext>
            </a:extLst>
          </p:cNvPr>
          <p:cNvSpPr/>
          <p:nvPr/>
        </p:nvSpPr>
        <p:spPr bwMode="auto">
          <a:xfrm>
            <a:off x="115502" y="1375390"/>
            <a:ext cx="2213433" cy="1469490"/>
          </a:xfrm>
          <a:prstGeom prst="roundRect">
            <a:avLst>
              <a:gd name="adj" fmla="val 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defTabSz="1219170">
              <a:buClr>
                <a:srgbClr val="1E567F"/>
              </a:buClr>
              <a:defRPr/>
            </a:pPr>
            <a:r>
              <a:rPr lang="en-US" b="1" dirty="0">
                <a:solidFill>
                  <a:srgbClr val="1E5680"/>
                </a:solidFill>
                <a:latin typeface="Arial" panose="020B0604020202020204" pitchFamily="34" charset="0"/>
                <a:cs typeface="Arial" panose="020B0604020202020204" pitchFamily="34" charset="0"/>
              </a:rPr>
              <a:t>Key Eligibility</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Advanced </a:t>
            </a:r>
            <a:r>
              <a:rPr lang="en-US" i="1" dirty="0">
                <a:solidFill>
                  <a:srgbClr val="1E5680"/>
                </a:solidFill>
                <a:latin typeface="Arial" panose="020B0604020202020204" pitchFamily="34" charset="0"/>
                <a:cs typeface="Arial" panose="020B0604020202020204" pitchFamily="34" charset="0"/>
              </a:rPr>
              <a:t>KRAS</a:t>
            </a:r>
            <a:r>
              <a:rPr lang="en-US" dirty="0">
                <a:solidFill>
                  <a:srgbClr val="1E5680"/>
                </a:solidFill>
                <a:latin typeface="Arial" panose="020B0604020202020204" pitchFamily="34" charset="0"/>
                <a:cs typeface="Arial" panose="020B0604020202020204" pitchFamily="34" charset="0"/>
              </a:rPr>
              <a:t> G12C-mutated NSCLC</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Received (or refused) prior standard therapies</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No prior KRAS</a:t>
            </a:r>
            <a:r>
              <a:rPr lang="en-US" baseline="30000" dirty="0">
                <a:solidFill>
                  <a:srgbClr val="1E5680"/>
                </a:solidFill>
                <a:latin typeface="Arial" panose="020B0604020202020204" pitchFamily="34" charset="0"/>
                <a:cs typeface="Arial" panose="020B0604020202020204" pitchFamily="34" charset="0"/>
              </a:rPr>
              <a:t>G12C </a:t>
            </a:r>
            <a:r>
              <a:rPr lang="en-US" dirty="0">
                <a:solidFill>
                  <a:srgbClr val="1E5680"/>
                </a:solidFill>
                <a:latin typeface="Arial" panose="020B0604020202020204" pitchFamily="34" charset="0"/>
                <a:cs typeface="Arial" panose="020B0604020202020204" pitchFamily="34" charset="0"/>
              </a:rPr>
              <a:t>inhibitor</a:t>
            </a:r>
          </a:p>
          <a:p>
            <a:pPr marL="117475" indent="-117475" defTabSz="1219170">
              <a:buClr>
                <a:srgbClr val="1E567F"/>
              </a:buClr>
              <a:buFont typeface="Arial" panose="020B0604020202020204" pitchFamily="34" charset="0"/>
              <a:buChar char="•"/>
              <a:defRPr/>
            </a:pPr>
            <a:r>
              <a:rPr lang="en-US" dirty="0">
                <a:solidFill>
                  <a:srgbClr val="1E5680"/>
                </a:solidFill>
                <a:latin typeface="Arial" panose="020B0604020202020204" pitchFamily="34" charset="0"/>
                <a:cs typeface="Arial" panose="020B0604020202020204" pitchFamily="34" charset="0"/>
              </a:rPr>
              <a:t>No active brain </a:t>
            </a:r>
            <a:r>
              <a:rPr lang="en-US" dirty="0" err="1">
                <a:solidFill>
                  <a:srgbClr val="1E5680"/>
                </a:solidFill>
                <a:latin typeface="Arial" panose="020B0604020202020204" pitchFamily="34" charset="0"/>
                <a:cs typeface="Arial" panose="020B0604020202020204" pitchFamily="34" charset="0"/>
              </a:rPr>
              <a:t>mets</a:t>
            </a:r>
            <a:endParaRPr lang="en-US" dirty="0">
              <a:solidFill>
                <a:srgbClr val="1E5680"/>
              </a:solidFill>
              <a:latin typeface="Arial" panose="020B0604020202020204" pitchFamily="34" charset="0"/>
              <a:cs typeface="Arial" panose="020B0604020202020204" pitchFamily="34" charset="0"/>
            </a:endParaRPr>
          </a:p>
        </p:txBody>
      </p:sp>
      <p:sp>
        <p:nvSpPr>
          <p:cNvPr id="35" name="Rounded Rectangle 20">
            <a:extLst>
              <a:ext uri="{FF2B5EF4-FFF2-40B4-BE49-F238E27FC236}">
                <a16:creationId xmlns:a16="http://schemas.microsoft.com/office/drawing/2014/main" id="{F0D700C0-7B47-449C-B720-B2CBDB1AE64B}"/>
              </a:ext>
            </a:extLst>
          </p:cNvPr>
          <p:cNvSpPr/>
          <p:nvPr/>
        </p:nvSpPr>
        <p:spPr bwMode="auto">
          <a:xfrm rot="16200000">
            <a:off x="1729284" y="2078675"/>
            <a:ext cx="1825705" cy="419134"/>
          </a:xfrm>
          <a:prstGeom prst="round2SameRect">
            <a:avLst>
              <a:gd name="adj1" fmla="val 0"/>
              <a:gd name="adj2" fmla="val 0"/>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a:spcBef>
                <a:spcPct val="0"/>
              </a:spcBef>
              <a:spcAft>
                <a:spcPct val="0"/>
              </a:spcAft>
              <a:defRPr/>
            </a:pPr>
            <a:r>
              <a:rPr lang="en-US" b="1">
                <a:solidFill>
                  <a:srgbClr val="FFFFFF"/>
                </a:solidFill>
                <a:latin typeface="Arial" panose="020B0604020202020204"/>
                <a:ea typeface="+mn-ea"/>
                <a:cs typeface="Arial"/>
              </a:rPr>
              <a:t>Screening/Enrollment</a:t>
            </a:r>
            <a:endParaRPr lang="en-US"/>
          </a:p>
        </p:txBody>
      </p:sp>
      <p:sp>
        <p:nvSpPr>
          <p:cNvPr id="36" name="Rounded Rectangle 20">
            <a:extLst>
              <a:ext uri="{FF2B5EF4-FFF2-40B4-BE49-F238E27FC236}">
                <a16:creationId xmlns:a16="http://schemas.microsoft.com/office/drawing/2014/main" id="{7B261EEE-9EF3-47AE-9779-F984DCCCC341}"/>
              </a:ext>
            </a:extLst>
          </p:cNvPr>
          <p:cNvSpPr/>
          <p:nvPr/>
        </p:nvSpPr>
        <p:spPr bwMode="auto">
          <a:xfrm>
            <a:off x="3206932" y="1838808"/>
            <a:ext cx="1254602" cy="256032"/>
          </a:xfrm>
          <a:prstGeom prst="roundRect">
            <a:avLst>
              <a:gd name="adj" fmla="val 5000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lang="en-US" b="1">
                <a:solidFill>
                  <a:srgbClr val="1E5680"/>
                </a:solidFill>
                <a:latin typeface="Arial" panose="020B0604020202020204"/>
                <a:ea typeface="+mn-ea"/>
                <a:cs typeface="Arial" panose="020B0604020202020204" pitchFamily="34" charset="0"/>
              </a:rPr>
              <a:t>960</a:t>
            </a:r>
            <a:r>
              <a:rPr kumimoji="0" lang="en-US"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rPr>
              <a:t> mg</a:t>
            </a:r>
            <a:endParaRPr kumimoji="0" lang="en-US" sz="2400"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endParaRPr>
          </a:p>
        </p:txBody>
      </p:sp>
      <p:sp>
        <p:nvSpPr>
          <p:cNvPr id="45" name="Rounded Rectangle 20">
            <a:extLst>
              <a:ext uri="{FF2B5EF4-FFF2-40B4-BE49-F238E27FC236}">
                <a16:creationId xmlns:a16="http://schemas.microsoft.com/office/drawing/2014/main" id="{5A6B498B-7AED-4718-B7B6-A4B5BEE639F7}"/>
              </a:ext>
            </a:extLst>
          </p:cNvPr>
          <p:cNvSpPr/>
          <p:nvPr/>
        </p:nvSpPr>
        <p:spPr bwMode="auto">
          <a:xfrm>
            <a:off x="3209507" y="1375389"/>
            <a:ext cx="1254602" cy="411891"/>
          </a:xfrm>
          <a:prstGeom prst="round2SameRect">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defTabSz="457189" fontAlgn="base" hangingPunct="1">
              <a:spcBef>
                <a:spcPct val="0"/>
              </a:spcBef>
              <a:spcAft>
                <a:spcPct val="0"/>
              </a:spcAft>
              <a:defRPr/>
            </a:pPr>
            <a:r>
              <a:rPr lang="en-US" sz="1100" b="1">
                <a:solidFill>
                  <a:srgbClr val="FFFFFF"/>
                </a:solidFill>
                <a:latin typeface="Arial" panose="020B0604020202020204"/>
                <a:ea typeface="+mn-ea"/>
                <a:cs typeface="Arial" panose="020B0604020202020204" pitchFamily="34" charset="0"/>
              </a:rPr>
              <a:t>Sotorasib* </a:t>
            </a:r>
          </a:p>
          <a:p>
            <a:pPr lvl="0" algn="ctr" defTabSz="457189" fontAlgn="base" hangingPunct="1">
              <a:spcBef>
                <a:spcPct val="0"/>
              </a:spcBef>
              <a:spcAft>
                <a:spcPct val="0"/>
              </a:spcAft>
              <a:defRPr/>
            </a:pPr>
            <a:r>
              <a:rPr lang="en-US" sz="1100" b="1">
                <a:solidFill>
                  <a:srgbClr val="FFFFFF"/>
                </a:solidFill>
                <a:latin typeface="Arial" panose="020B0604020202020204"/>
                <a:ea typeface="+mn-ea"/>
                <a:cs typeface="Arial" panose="020B0604020202020204" pitchFamily="34" charset="0"/>
              </a:rPr>
              <a:t>(</a:t>
            </a:r>
            <a:r>
              <a:rPr lang="en-US" sz="1100" b="1">
                <a:solidFill>
                  <a:schemeClr val="bg1"/>
                </a:solidFill>
                <a:latin typeface="Arial" panose="020B0604020202020204"/>
                <a:ea typeface="+mn-ea"/>
                <a:cs typeface="Arial" panose="020B0604020202020204" pitchFamily="34" charset="0"/>
              </a:rPr>
              <a:t>oral</a:t>
            </a:r>
            <a:r>
              <a:rPr lang="en-US" sz="1100" b="1">
                <a:solidFill>
                  <a:srgbClr val="FF0000"/>
                </a:solidFill>
                <a:latin typeface="Arial" panose="020B0604020202020204"/>
                <a:ea typeface="+mn-ea"/>
                <a:cs typeface="Arial" panose="020B0604020202020204" pitchFamily="34" charset="0"/>
              </a:rPr>
              <a:t> </a:t>
            </a:r>
            <a:r>
              <a:rPr lang="en-US" sz="1100" b="1">
                <a:solidFill>
                  <a:srgbClr val="FFFFFF"/>
                </a:solidFill>
                <a:latin typeface="Arial" panose="020B0604020202020204"/>
                <a:ea typeface="+mn-ea"/>
                <a:cs typeface="Arial" panose="020B0604020202020204" pitchFamily="34" charset="0"/>
              </a:rPr>
              <a:t>daily) at:</a:t>
            </a:r>
          </a:p>
        </p:txBody>
      </p:sp>
      <p:sp>
        <p:nvSpPr>
          <p:cNvPr id="46" name="Plus Sign 20">
            <a:extLst>
              <a:ext uri="{FF2B5EF4-FFF2-40B4-BE49-F238E27FC236}">
                <a16:creationId xmlns:a16="http://schemas.microsoft.com/office/drawing/2014/main" id="{1033D0BE-BF8D-4292-830B-A03C4309D920}"/>
              </a:ext>
            </a:extLst>
          </p:cNvPr>
          <p:cNvSpPr/>
          <p:nvPr/>
        </p:nvSpPr>
        <p:spPr>
          <a:xfrm>
            <a:off x="4519391" y="2417737"/>
            <a:ext cx="216047" cy="211652"/>
          </a:xfrm>
          <a:prstGeom prst="mathPlus">
            <a:avLst/>
          </a:prstGeom>
          <a:solidFill>
            <a:srgbClr val="1E5680"/>
          </a:solidFill>
          <a:ln w="12700" cap="flat" cmpd="sng" algn="ctr">
            <a:solidFill>
              <a:srgbClr val="4472C4">
                <a:shade val="50000"/>
              </a:srgbClr>
            </a:solidFill>
            <a:prstDash val="solid"/>
            <a:miter lim="800000"/>
          </a:ln>
          <a:effectLst/>
        </p:spPr>
        <p:txBody>
          <a:bodyPr rtlCol="0" anchor="ctr"/>
          <a:lstStyle/>
          <a:p>
            <a:pPr algn="ctr" defTabSz="685800" hangingPunct="1">
              <a:defRPr/>
            </a:pPr>
            <a:r>
              <a:rPr lang="es-AR" sz="1500">
                <a:solidFill>
                  <a:prstClr val="white"/>
                </a:solidFill>
                <a:latin typeface="Calibri" panose="020F0502020204030204" pitchFamily="34" charset="0"/>
                <a:ea typeface="+mn-ea"/>
                <a:cs typeface="Calibri" panose="020F0502020204030204" pitchFamily="34" charset="0"/>
              </a:rPr>
              <a:t>             </a:t>
            </a:r>
            <a:endParaRPr lang="en-US" sz="1500">
              <a:solidFill>
                <a:prstClr val="white"/>
              </a:solidFill>
              <a:latin typeface="Calibri" panose="020F0502020204030204" pitchFamily="34" charset="0"/>
              <a:ea typeface="+mn-ea"/>
              <a:cs typeface="Calibri" panose="020F0502020204030204" pitchFamily="34" charset="0"/>
            </a:endParaRPr>
          </a:p>
        </p:txBody>
      </p:sp>
      <p:sp>
        <p:nvSpPr>
          <p:cNvPr id="50" name="Rounded Rectangle 20">
            <a:extLst>
              <a:ext uri="{FF2B5EF4-FFF2-40B4-BE49-F238E27FC236}">
                <a16:creationId xmlns:a16="http://schemas.microsoft.com/office/drawing/2014/main" id="{7B261EEE-9EF3-47AE-9779-F984DCCCC341}"/>
              </a:ext>
            </a:extLst>
          </p:cNvPr>
          <p:cNvSpPr/>
          <p:nvPr/>
        </p:nvSpPr>
        <p:spPr bwMode="auto">
          <a:xfrm>
            <a:off x="3206932" y="2146368"/>
            <a:ext cx="1254602" cy="256032"/>
          </a:xfrm>
          <a:prstGeom prst="roundRect">
            <a:avLst>
              <a:gd name="adj" fmla="val 5000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lang="en-US" b="1">
                <a:solidFill>
                  <a:srgbClr val="1E5680"/>
                </a:solidFill>
                <a:latin typeface="Arial" panose="020B0604020202020204"/>
                <a:ea typeface="+mn-ea"/>
                <a:cs typeface="Arial" panose="020B0604020202020204" pitchFamily="34" charset="0"/>
              </a:rPr>
              <a:t>720</a:t>
            </a:r>
            <a:r>
              <a:rPr kumimoji="0" lang="en-US"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rPr>
              <a:t> mg</a:t>
            </a:r>
            <a:endParaRPr kumimoji="0" lang="en-US" sz="2400"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endParaRPr>
          </a:p>
        </p:txBody>
      </p:sp>
      <p:sp>
        <p:nvSpPr>
          <p:cNvPr id="51" name="Rounded Rectangle 20">
            <a:extLst>
              <a:ext uri="{FF2B5EF4-FFF2-40B4-BE49-F238E27FC236}">
                <a16:creationId xmlns:a16="http://schemas.microsoft.com/office/drawing/2014/main" id="{7B261EEE-9EF3-47AE-9779-F984DCCCC341}"/>
              </a:ext>
            </a:extLst>
          </p:cNvPr>
          <p:cNvSpPr/>
          <p:nvPr/>
        </p:nvSpPr>
        <p:spPr bwMode="auto">
          <a:xfrm>
            <a:off x="3206932" y="3069048"/>
            <a:ext cx="1254602" cy="256032"/>
          </a:xfrm>
          <a:prstGeom prst="roundRect">
            <a:avLst>
              <a:gd name="adj" fmla="val 5000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lang="en-US" b="1">
                <a:solidFill>
                  <a:srgbClr val="1E5680"/>
                </a:solidFill>
                <a:latin typeface="Arial" panose="020B0604020202020204"/>
                <a:ea typeface="+mn-ea"/>
                <a:cs typeface="Arial" panose="020B0604020202020204" pitchFamily="34" charset="0"/>
              </a:rPr>
              <a:t>120</a:t>
            </a:r>
            <a:r>
              <a:rPr kumimoji="0" lang="en-US"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rPr>
              <a:t> mg</a:t>
            </a:r>
            <a:endParaRPr kumimoji="0" lang="en-US" sz="2400"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endParaRPr>
          </a:p>
        </p:txBody>
      </p:sp>
      <p:sp>
        <p:nvSpPr>
          <p:cNvPr id="52" name="Rounded Rectangle 20">
            <a:extLst>
              <a:ext uri="{FF2B5EF4-FFF2-40B4-BE49-F238E27FC236}">
                <a16:creationId xmlns:a16="http://schemas.microsoft.com/office/drawing/2014/main" id="{7B261EEE-9EF3-47AE-9779-F984DCCCC341}"/>
              </a:ext>
            </a:extLst>
          </p:cNvPr>
          <p:cNvSpPr/>
          <p:nvPr/>
        </p:nvSpPr>
        <p:spPr bwMode="auto">
          <a:xfrm>
            <a:off x="3206932" y="2453928"/>
            <a:ext cx="1254602" cy="256032"/>
          </a:xfrm>
          <a:prstGeom prst="roundRect">
            <a:avLst>
              <a:gd name="adj" fmla="val 5000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kumimoji="0" lang="en-US"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rPr>
              <a:t>360 mg</a:t>
            </a:r>
            <a:endParaRPr kumimoji="0" lang="en-US" sz="2400"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endParaRPr>
          </a:p>
        </p:txBody>
      </p:sp>
      <p:sp>
        <p:nvSpPr>
          <p:cNvPr id="53" name="Rounded Rectangle 20">
            <a:extLst>
              <a:ext uri="{FF2B5EF4-FFF2-40B4-BE49-F238E27FC236}">
                <a16:creationId xmlns:a16="http://schemas.microsoft.com/office/drawing/2014/main" id="{7B261EEE-9EF3-47AE-9779-F984DCCCC341}"/>
              </a:ext>
            </a:extLst>
          </p:cNvPr>
          <p:cNvSpPr/>
          <p:nvPr/>
        </p:nvSpPr>
        <p:spPr bwMode="auto">
          <a:xfrm>
            <a:off x="3206932" y="2761488"/>
            <a:ext cx="1254602" cy="256032"/>
          </a:xfrm>
          <a:prstGeom prst="roundRect">
            <a:avLst>
              <a:gd name="adj" fmla="val 50000"/>
            </a:avLst>
          </a:prstGeom>
          <a:solidFill>
            <a:srgbClr val="C3E3DF"/>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457189" eaLnBrk="1" fontAlgn="base" latinLnBrk="0" hangingPunct="1">
              <a:lnSpc>
                <a:spcPct val="100000"/>
              </a:lnSpc>
              <a:spcBef>
                <a:spcPct val="0"/>
              </a:spcBef>
              <a:spcAft>
                <a:spcPct val="0"/>
              </a:spcAft>
              <a:buClrTx/>
              <a:buSzTx/>
              <a:buFontTx/>
              <a:buNone/>
              <a:tabLst/>
              <a:defRPr/>
            </a:pPr>
            <a:r>
              <a:rPr lang="en-US" b="1">
                <a:solidFill>
                  <a:srgbClr val="1E5680"/>
                </a:solidFill>
                <a:latin typeface="Arial" panose="020B0604020202020204"/>
                <a:ea typeface="+mn-ea"/>
                <a:cs typeface="Arial" panose="020B0604020202020204" pitchFamily="34" charset="0"/>
              </a:rPr>
              <a:t>240</a:t>
            </a:r>
            <a:r>
              <a:rPr kumimoji="0" lang="en-US"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rPr>
              <a:t> mg</a:t>
            </a:r>
            <a:endParaRPr kumimoji="0" lang="en-US" sz="2400" b="1" i="0" u="none" strike="noStrike" kern="0" cap="none" spc="0" normalizeH="0" baseline="0" noProof="0">
              <a:ln>
                <a:noFill/>
              </a:ln>
              <a:solidFill>
                <a:srgbClr val="1E5680"/>
              </a:solidFill>
              <a:effectLst/>
              <a:uLnTx/>
              <a:uFillTx/>
              <a:latin typeface="Arial" panose="020B0604020202020204"/>
              <a:ea typeface="+mn-ea"/>
              <a:cs typeface="Arial" panose="020B0604020202020204" pitchFamily="34" charset="0"/>
            </a:endParaRPr>
          </a:p>
        </p:txBody>
      </p:sp>
      <p:sp>
        <p:nvSpPr>
          <p:cNvPr id="54" name="Rounded Rectangle 20">
            <a:extLst>
              <a:ext uri="{FF2B5EF4-FFF2-40B4-BE49-F238E27FC236}">
                <a16:creationId xmlns:a16="http://schemas.microsoft.com/office/drawing/2014/main" id="{7B261EEE-9EF3-47AE-9779-F984DCCCC341}"/>
              </a:ext>
            </a:extLst>
          </p:cNvPr>
          <p:cNvSpPr/>
          <p:nvPr/>
        </p:nvSpPr>
        <p:spPr bwMode="auto">
          <a:xfrm>
            <a:off x="7082644" y="1830689"/>
            <a:ext cx="1933189" cy="576072"/>
          </a:xfrm>
          <a:prstGeom prst="roundRect">
            <a:avLst>
              <a:gd name="adj" fmla="val 13747"/>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Atezolizumab</a:t>
            </a:r>
            <a:endParaRPr lang="en-US" b="1" baseline="30000">
              <a:solidFill>
                <a:schemeClr val="bg1"/>
              </a:solidFill>
              <a:latin typeface="Arial" panose="020B0604020202020204" pitchFamily="34" charset="0"/>
              <a:cs typeface="Arial" panose="020B0604020202020204" pitchFamily="34" charset="0"/>
            </a:endParaRP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1200 mg Q3W</a:t>
            </a: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(N = 10)</a:t>
            </a:r>
          </a:p>
        </p:txBody>
      </p:sp>
      <p:sp>
        <p:nvSpPr>
          <p:cNvPr id="55" name="Rounded Rectangle 20">
            <a:extLst>
              <a:ext uri="{FF2B5EF4-FFF2-40B4-BE49-F238E27FC236}">
                <a16:creationId xmlns:a16="http://schemas.microsoft.com/office/drawing/2014/main" id="{7B261EEE-9EF3-47AE-9779-F984DCCCC341}"/>
              </a:ext>
            </a:extLst>
          </p:cNvPr>
          <p:cNvSpPr/>
          <p:nvPr/>
        </p:nvSpPr>
        <p:spPr bwMode="auto">
          <a:xfrm>
            <a:off x="7082644" y="2709725"/>
            <a:ext cx="1933189" cy="576072"/>
          </a:xfrm>
          <a:prstGeom prst="roundRect">
            <a:avLst>
              <a:gd name="adj" fmla="val 13747"/>
            </a:avLst>
          </a:prstGeom>
          <a:solidFill>
            <a:srgbClr val="1E5680"/>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fontAlgn="base" hangingPunct="1">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Pembrolizumab</a:t>
            </a:r>
            <a:endParaRPr lang="en-US" b="1" baseline="30000" dirty="0">
              <a:solidFill>
                <a:schemeClr val="bg1"/>
              </a:solidFill>
              <a:latin typeface="Arial" panose="020B0604020202020204" pitchFamily="34" charset="0"/>
              <a:cs typeface="Arial" panose="020B0604020202020204" pitchFamily="34" charset="0"/>
            </a:endParaRPr>
          </a:p>
          <a:p>
            <a:pPr algn="ctr" defTabSz="457189" fontAlgn="base" hangingPunct="1">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200 mg Q3W</a:t>
            </a:r>
          </a:p>
          <a:p>
            <a:pPr algn="ctr" defTabSz="457189" fontAlgn="base" hangingPunct="1">
              <a:spcBef>
                <a:spcPct val="0"/>
              </a:spcBef>
              <a:spcAft>
                <a:spcPct val="0"/>
              </a:spcAft>
              <a:defRPr/>
            </a:pPr>
            <a:r>
              <a:rPr lang="en-US" b="1" dirty="0">
                <a:solidFill>
                  <a:schemeClr val="bg1"/>
                </a:solidFill>
                <a:latin typeface="Arial" panose="020B0604020202020204" pitchFamily="34" charset="0"/>
                <a:cs typeface="Arial" panose="020B0604020202020204" pitchFamily="34" charset="0"/>
              </a:rPr>
              <a:t>(N = 19)</a:t>
            </a:r>
          </a:p>
        </p:txBody>
      </p:sp>
      <p:sp>
        <p:nvSpPr>
          <p:cNvPr id="57" name="TextBox 56">
            <a:extLst>
              <a:ext uri="{FF2B5EF4-FFF2-40B4-BE49-F238E27FC236}">
                <a16:creationId xmlns:a16="http://schemas.microsoft.com/office/drawing/2014/main" id="{8E47E056-59FB-4187-824C-842FE4910300}"/>
              </a:ext>
            </a:extLst>
          </p:cNvPr>
          <p:cNvSpPr txBox="1"/>
          <p:nvPr/>
        </p:nvSpPr>
        <p:spPr>
          <a:xfrm>
            <a:off x="7766753" y="2421598"/>
            <a:ext cx="564971" cy="276999"/>
          </a:xfrm>
          <a:prstGeom prst="rect">
            <a:avLst/>
          </a:prstGeom>
          <a:noFill/>
        </p:spPr>
        <p:txBody>
          <a:bodyPr wrap="square" lIns="60960" tIns="45720" rIns="60960" bIns="45720" numCol="1" rtlCol="0" anchor="t">
            <a:spAutoFit/>
          </a:bodyPr>
          <a:lstStyle/>
          <a:p>
            <a:pPr algn="ctr" defTabSz="1219170">
              <a:buClr>
                <a:srgbClr val="1E567F"/>
              </a:buClr>
              <a:defRPr/>
            </a:pPr>
            <a:r>
              <a:rPr lang="en-US" b="1" i="1">
                <a:solidFill>
                  <a:srgbClr val="1E5680"/>
                </a:solidFill>
                <a:latin typeface="Arial" panose="020B0604020202020204" pitchFamily="34" charset="0"/>
                <a:cs typeface="Arial" panose="020B0604020202020204" pitchFamily="34" charset="0"/>
              </a:rPr>
              <a:t>OR</a:t>
            </a:r>
            <a:endParaRPr lang="en-US" i="1">
              <a:solidFill>
                <a:srgbClr val="1E5680"/>
              </a:solidFill>
              <a:latin typeface="Arial" panose="020B0604020202020204" pitchFamily="34" charset="0"/>
              <a:cs typeface="Arial" panose="020B0604020202020204" pitchFamily="34" charset="0"/>
            </a:endParaRPr>
          </a:p>
        </p:txBody>
      </p:sp>
      <p:sp>
        <p:nvSpPr>
          <p:cNvPr id="58" name="TextBox 57">
            <a:extLst>
              <a:ext uri="{FF2B5EF4-FFF2-40B4-BE49-F238E27FC236}">
                <a16:creationId xmlns:a16="http://schemas.microsoft.com/office/drawing/2014/main" id="{8E47E056-59FB-4187-824C-842FE4910300}"/>
              </a:ext>
            </a:extLst>
          </p:cNvPr>
          <p:cNvSpPr txBox="1"/>
          <p:nvPr/>
        </p:nvSpPr>
        <p:spPr>
          <a:xfrm>
            <a:off x="5625349" y="2421598"/>
            <a:ext cx="564971" cy="276999"/>
          </a:xfrm>
          <a:prstGeom prst="rect">
            <a:avLst/>
          </a:prstGeom>
          <a:noFill/>
        </p:spPr>
        <p:txBody>
          <a:bodyPr wrap="square" lIns="60960" tIns="45720" rIns="60960" bIns="45720" numCol="1" rtlCol="0" anchor="t">
            <a:spAutoFit/>
          </a:bodyPr>
          <a:lstStyle/>
          <a:p>
            <a:pPr algn="ctr" defTabSz="1219170">
              <a:buClr>
                <a:srgbClr val="1E567F"/>
              </a:buClr>
              <a:defRPr/>
            </a:pPr>
            <a:r>
              <a:rPr lang="en-US" b="1" i="1" dirty="0">
                <a:solidFill>
                  <a:srgbClr val="1E5680"/>
                </a:solidFill>
                <a:latin typeface="Arial" panose="020B0604020202020204" pitchFamily="34" charset="0"/>
                <a:cs typeface="Arial" panose="020B0604020202020204" pitchFamily="34" charset="0"/>
              </a:rPr>
              <a:t>OR</a:t>
            </a:r>
            <a:endParaRPr lang="en-US" i="1" dirty="0">
              <a:solidFill>
                <a:srgbClr val="1E5680"/>
              </a:solidFill>
              <a:latin typeface="Arial" panose="020B0604020202020204" pitchFamily="34" charset="0"/>
              <a:cs typeface="Arial" panose="020B0604020202020204" pitchFamily="34" charset="0"/>
            </a:endParaRPr>
          </a:p>
        </p:txBody>
      </p:sp>
      <p:sp>
        <p:nvSpPr>
          <p:cNvPr id="59" name="Rounded Rectangle 20">
            <a:extLst>
              <a:ext uri="{FF2B5EF4-FFF2-40B4-BE49-F238E27FC236}">
                <a16:creationId xmlns:a16="http://schemas.microsoft.com/office/drawing/2014/main" id="{7B261EEE-9EF3-47AE-9779-F984DCCCC341}"/>
              </a:ext>
            </a:extLst>
          </p:cNvPr>
          <p:cNvSpPr/>
          <p:nvPr/>
        </p:nvSpPr>
        <p:spPr bwMode="auto">
          <a:xfrm>
            <a:off x="4704648" y="1830689"/>
            <a:ext cx="2294260" cy="576072"/>
          </a:xfrm>
          <a:prstGeom prst="roundRect">
            <a:avLst>
              <a:gd name="adj" fmla="val 13747"/>
            </a:avLst>
          </a:prstGeom>
          <a:solidFill>
            <a:srgbClr val="6BBBB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Atezolizumab</a:t>
            </a: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1200 mg Q3W </a:t>
            </a:r>
            <a:endParaRPr lang="en-US" b="1" strike="sngStrike">
              <a:solidFill>
                <a:schemeClr val="bg1"/>
              </a:solidFill>
              <a:latin typeface="Arial" panose="020B0604020202020204" pitchFamily="34" charset="0"/>
              <a:cs typeface="Arial" panose="020B0604020202020204" pitchFamily="34" charset="0"/>
            </a:endParaRP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(N = 10)</a:t>
            </a:r>
          </a:p>
        </p:txBody>
      </p:sp>
      <p:sp>
        <p:nvSpPr>
          <p:cNvPr id="60" name="Rounded Rectangle 20">
            <a:extLst>
              <a:ext uri="{FF2B5EF4-FFF2-40B4-BE49-F238E27FC236}">
                <a16:creationId xmlns:a16="http://schemas.microsoft.com/office/drawing/2014/main" id="{7B261EEE-9EF3-47AE-9779-F984DCCCC341}"/>
              </a:ext>
            </a:extLst>
          </p:cNvPr>
          <p:cNvSpPr/>
          <p:nvPr/>
        </p:nvSpPr>
        <p:spPr bwMode="auto">
          <a:xfrm>
            <a:off x="4704647" y="2709725"/>
            <a:ext cx="2294259" cy="575953"/>
          </a:xfrm>
          <a:prstGeom prst="roundRect">
            <a:avLst>
              <a:gd name="adj" fmla="val 13747"/>
            </a:avLst>
          </a:prstGeom>
          <a:solidFill>
            <a:srgbClr val="6BBBB1"/>
          </a:solidFill>
          <a:ln w="381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Pembrolizumab</a:t>
            </a: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200 mg Q3W</a:t>
            </a:r>
          </a:p>
          <a:p>
            <a:pPr algn="ctr" defTabSz="457189" fontAlgn="base" hangingPunct="1">
              <a:spcBef>
                <a:spcPct val="0"/>
              </a:spcBef>
              <a:spcAft>
                <a:spcPct val="0"/>
              </a:spcAft>
              <a:defRPr/>
            </a:pPr>
            <a:r>
              <a:rPr lang="en-US" b="1">
                <a:solidFill>
                  <a:schemeClr val="bg1"/>
                </a:solidFill>
                <a:latin typeface="Arial" panose="020B0604020202020204" pitchFamily="34" charset="0"/>
                <a:cs typeface="Arial" panose="020B0604020202020204" pitchFamily="34" charset="0"/>
              </a:rPr>
              <a:t>(N = 19)</a:t>
            </a:r>
          </a:p>
        </p:txBody>
      </p:sp>
      <p:cxnSp>
        <p:nvCxnSpPr>
          <p:cNvPr id="8" name="Straight Arrow Connector 7">
            <a:extLst>
              <a:ext uri="{FF2B5EF4-FFF2-40B4-BE49-F238E27FC236}">
                <a16:creationId xmlns:a16="http://schemas.microsoft.com/office/drawing/2014/main" id="{C23E14CB-A855-DB7F-072C-BC794BF5CF2F}"/>
              </a:ext>
            </a:extLst>
          </p:cNvPr>
          <p:cNvCxnSpPr>
            <a:cxnSpLocks/>
          </p:cNvCxnSpPr>
          <p:nvPr/>
        </p:nvCxnSpPr>
        <p:spPr>
          <a:xfrm>
            <a:off x="2891983" y="2288242"/>
            <a:ext cx="255326" cy="0"/>
          </a:xfrm>
          <a:prstGeom prst="straightConnector1">
            <a:avLst/>
          </a:prstGeom>
          <a:noFill/>
          <a:ln w="6350" cap="flat" cmpd="sng" algn="ctr">
            <a:solidFill>
              <a:srgbClr val="1E5680"/>
            </a:solidFill>
            <a:prstDash val="solid"/>
            <a:miter lim="800000"/>
            <a:tailEnd type="triangle"/>
          </a:ln>
          <a:effectLst/>
        </p:spPr>
      </p:cxnSp>
      <p:sp>
        <p:nvSpPr>
          <p:cNvPr id="30" name="TextBox 29">
            <a:extLst>
              <a:ext uri="{FF2B5EF4-FFF2-40B4-BE49-F238E27FC236}">
                <a16:creationId xmlns:a16="http://schemas.microsoft.com/office/drawing/2014/main" id="{49F03875-0639-41C1-B9F2-75D9FD6A70EE}"/>
              </a:ext>
            </a:extLst>
          </p:cNvPr>
          <p:cNvSpPr txBox="1"/>
          <p:nvPr/>
        </p:nvSpPr>
        <p:spPr>
          <a:xfrm>
            <a:off x="18889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2545245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337255" y="251601"/>
            <a:ext cx="8559940"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Baseline Characteristics</a:t>
            </a:r>
          </a:p>
        </p:txBody>
      </p:sp>
      <p:sp>
        <p:nvSpPr>
          <p:cNvPr id="13" name="Rectangle 12"/>
          <p:cNvSpPr/>
          <p:nvPr/>
        </p:nvSpPr>
        <p:spPr>
          <a:xfrm>
            <a:off x="124175" y="4742989"/>
            <a:ext cx="9144000" cy="200055"/>
          </a:xfrm>
          <a:prstGeom prst="rect">
            <a:avLst/>
          </a:prstGeom>
        </p:spPr>
        <p:txBody>
          <a:bodyPr wrap="square" lIns="91440" tIns="45720" rIns="91440" bIns="45720" anchor="t">
            <a:spAutoFit/>
          </a:bodyPr>
          <a:lstStyle/>
          <a:p>
            <a:pPr hangingPunct="1">
              <a:spcAft>
                <a:spcPts val="600"/>
              </a:spcAft>
            </a:pPr>
            <a:r>
              <a:rPr lang="en-US" sz="700" kern="1200" dirty="0">
                <a:solidFill>
                  <a:schemeClr val="tx1"/>
                </a:solidFill>
                <a:latin typeface="Arial" panose="020B0604020202020204"/>
              </a:rPr>
              <a:t>*Includes former and current smoking history. </a:t>
            </a:r>
            <a:r>
              <a:rPr lang="en-US" sz="700" kern="1200" baseline="30000" dirty="0">
                <a:solidFill>
                  <a:schemeClr val="tx1"/>
                </a:solidFill>
                <a:latin typeface="Arial" panose="020B0604020202020204"/>
              </a:rPr>
              <a:t>†</a:t>
            </a:r>
            <a:r>
              <a:rPr lang="en-US" sz="700" kern="1200" dirty="0">
                <a:solidFill>
                  <a:schemeClr val="tx1"/>
                </a:solidFill>
                <a:latin typeface="Arial" panose="020B0604020202020204"/>
              </a:rPr>
              <a:t>Not available for all patients. ECOG, Eastern Cooperative Oncology Group; PD-L1, programmed death-ligand 1.</a:t>
            </a:r>
          </a:p>
        </p:txBody>
      </p:sp>
      <p:graphicFrame>
        <p:nvGraphicFramePr>
          <p:cNvPr id="9" name="Content Placeholder 3"/>
          <p:cNvGraphicFramePr>
            <a:graphicFrameLocks/>
          </p:cNvGraphicFramePr>
          <p:nvPr>
            <p:extLst>
              <p:ext uri="{D42A27DB-BD31-4B8C-83A1-F6EECF244321}">
                <p14:modId xmlns:p14="http://schemas.microsoft.com/office/powerpoint/2010/main" val="2604740869"/>
              </p:ext>
            </p:extLst>
          </p:nvPr>
        </p:nvGraphicFramePr>
        <p:xfrm>
          <a:off x="1128881" y="960363"/>
          <a:ext cx="6587634" cy="3756660"/>
        </p:xfrm>
        <a:graphic>
          <a:graphicData uri="http://schemas.openxmlformats.org/drawingml/2006/table">
            <a:tbl>
              <a:tblPr firstRow="1" bandRow="1">
                <a:tableStyleId>{5C22544A-7EE6-4342-B048-85BDC9FD1C3A}</a:tableStyleId>
              </a:tblPr>
              <a:tblGrid>
                <a:gridCol w="3828240">
                  <a:extLst>
                    <a:ext uri="{9D8B030D-6E8A-4147-A177-3AD203B41FA5}">
                      <a16:colId xmlns:a16="http://schemas.microsoft.com/office/drawing/2014/main" val="2449983257"/>
                    </a:ext>
                  </a:extLst>
                </a:gridCol>
                <a:gridCol w="2759394">
                  <a:extLst>
                    <a:ext uri="{9D8B030D-6E8A-4147-A177-3AD203B41FA5}">
                      <a16:colId xmlns:a16="http://schemas.microsoft.com/office/drawing/2014/main" val="266709352"/>
                    </a:ext>
                  </a:extLst>
                </a:gridCol>
              </a:tblGrid>
              <a:tr h="184963">
                <a:tc>
                  <a:txBody>
                    <a:bodyPr/>
                    <a:lstStyle/>
                    <a:p>
                      <a:pPr marL="0">
                        <a:lnSpc>
                          <a:spcPct val="100000"/>
                        </a:lnSpc>
                        <a:spcBef>
                          <a:spcPts val="0"/>
                        </a:spcBef>
                        <a:spcAft>
                          <a:spcPts val="0"/>
                        </a:spcAft>
                      </a:pPr>
                      <a:endParaRPr lang="en-US" sz="850" dirty="0">
                        <a:latin typeface="Arial" panose="020B0604020202020204" pitchFamily="34" charset="0"/>
                        <a:cs typeface="Arial" panose="020B0604020202020204" pitchFamily="34" charset="0"/>
                      </a:endParaRPr>
                    </a:p>
                  </a:txBody>
                  <a:tcPr anchor="ctr">
                    <a:solidFill>
                      <a:srgbClr val="1E5680"/>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1" i="0" u="none" strike="noStrike" cap="none" normalizeH="0" baseline="0">
                          <a:ln>
                            <a:noFill/>
                          </a:ln>
                          <a:solidFill>
                            <a:schemeClr val="bg1"/>
                          </a:solidFill>
                          <a:effectLst/>
                          <a:latin typeface="Arial"/>
                          <a:cs typeface="Arial"/>
                        </a:rPr>
                        <a:t>Total (N = 58)</a:t>
                      </a:r>
                    </a:p>
                  </a:txBody>
                  <a:tcPr marL="91274" marR="91274" marT="34296" marB="34296" anchor="ctr" horzOverflow="overflow">
                    <a:solidFill>
                      <a:srgbClr val="1E5680"/>
                    </a:solidFill>
                  </a:tcPr>
                </a:tc>
                <a:extLst>
                  <a:ext uri="{0D108BD9-81ED-4DB2-BD59-A6C34878D82A}">
                    <a16:rowId xmlns:a16="http://schemas.microsoft.com/office/drawing/2014/main" val="4025827116"/>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Median</a:t>
                      </a:r>
                      <a:r>
                        <a:rPr lang="en-US" sz="850" baseline="0" dirty="0">
                          <a:solidFill>
                            <a:srgbClr val="1E5680"/>
                          </a:solidFill>
                          <a:latin typeface="Arial"/>
                          <a:cs typeface="Arial"/>
                        </a:rPr>
                        <a:t> age, years (range)</a:t>
                      </a:r>
                      <a:endParaRPr lang="en-US" sz="850" dirty="0">
                        <a:solidFill>
                          <a:srgbClr val="1E5680"/>
                        </a:solidFill>
                        <a:latin typeface="Arial"/>
                        <a:cs typeface="Arial"/>
                      </a:endParaRPr>
                    </a:p>
                  </a:txBody>
                  <a:tcPr anchor="ctr">
                    <a:no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defRPr/>
                      </a:pPr>
                      <a:r>
                        <a:rPr kumimoji="0" lang="en-US" sz="850" b="0" i="0" u="none" strike="noStrike" cap="none" normalizeH="0" baseline="0">
                          <a:ln>
                            <a:noFill/>
                          </a:ln>
                          <a:solidFill>
                            <a:srgbClr val="1E5680"/>
                          </a:solidFill>
                          <a:effectLst/>
                          <a:latin typeface="Arial"/>
                          <a:cs typeface="Arial"/>
                        </a:rPr>
                        <a:t>66 (29, 86)</a:t>
                      </a:r>
                    </a:p>
                  </a:txBody>
                  <a:tcPr marL="91274" marR="91274" marT="34296" marB="34296" anchor="ctr" horzOverflow="overflow">
                    <a:noFill/>
                  </a:tcPr>
                </a:tc>
                <a:extLst>
                  <a:ext uri="{0D108BD9-81ED-4DB2-BD59-A6C34878D82A}">
                    <a16:rowId xmlns:a16="http://schemas.microsoft.com/office/drawing/2014/main" val="3517285124"/>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Smoking</a:t>
                      </a:r>
                      <a:r>
                        <a:rPr lang="en-US" sz="850" baseline="0" dirty="0">
                          <a:solidFill>
                            <a:srgbClr val="1E5680"/>
                          </a:solidFill>
                          <a:latin typeface="Arial"/>
                          <a:cs typeface="Arial"/>
                        </a:rPr>
                        <a:t> history, n (%)</a:t>
                      </a:r>
                      <a:r>
                        <a:rPr lang="en-US" sz="850" strike="noStrike" kern="1200" baseline="0" dirty="0">
                          <a:solidFill>
                            <a:srgbClr val="1E5680"/>
                          </a:solidFill>
                          <a:latin typeface="Arial" panose="020B0604020202020204"/>
                        </a:rPr>
                        <a:t>*</a:t>
                      </a:r>
                      <a:endParaRPr lang="en-US" sz="850" strike="noStrike" baseline="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Arial"/>
                        </a:rPr>
                        <a:t>54 (93)</a:t>
                      </a:r>
                    </a:p>
                  </a:txBody>
                  <a:tcPr marL="91274" marR="91274" marT="34296" marB="34296" anchor="ctr" horzOverflow="overflow">
                    <a:solidFill>
                      <a:srgbClr val="E1F1EF"/>
                    </a:solidFill>
                  </a:tcPr>
                </a:tc>
                <a:extLst>
                  <a:ext uri="{0D108BD9-81ED-4DB2-BD59-A6C34878D82A}">
                    <a16:rowId xmlns:a16="http://schemas.microsoft.com/office/drawing/2014/main" val="363489925"/>
                  </a:ext>
                </a:extLst>
              </a:tr>
              <a:tr h="178575">
                <a:tc>
                  <a:txBody>
                    <a:bodyPr/>
                    <a:lstStyle/>
                    <a:p>
                      <a:pPr marL="0" indent="0" algn="l">
                        <a:lnSpc>
                          <a:spcPct val="100000"/>
                        </a:lnSpc>
                        <a:spcBef>
                          <a:spcPts val="0"/>
                        </a:spcBef>
                        <a:spcAft>
                          <a:spcPts val="0"/>
                        </a:spcAft>
                      </a:pPr>
                      <a:r>
                        <a:rPr lang="en-US" sz="850" dirty="0">
                          <a:solidFill>
                            <a:srgbClr val="1E5680"/>
                          </a:solidFill>
                          <a:latin typeface="Arial" panose="020B0604020202020204" pitchFamily="34" charset="0"/>
                          <a:cs typeface="Arial" panose="020B0604020202020204" pitchFamily="34" charset="0"/>
                        </a:rPr>
                        <a:t>Median prior lines of therapy,</a:t>
                      </a:r>
                      <a:r>
                        <a:rPr lang="en-US" sz="850" baseline="0" dirty="0">
                          <a:solidFill>
                            <a:srgbClr val="1E5680"/>
                          </a:solidFill>
                          <a:latin typeface="Arial" panose="020B0604020202020204" pitchFamily="34" charset="0"/>
                          <a:cs typeface="Arial" panose="020B0604020202020204" pitchFamily="34" charset="0"/>
                        </a:rPr>
                        <a:t> n (range)</a:t>
                      </a:r>
                      <a:endParaRPr lang="en-US" sz="8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panose="020B0604020202020204" pitchFamily="34" charset="0"/>
                          <a:cs typeface="Arial" panose="020B0604020202020204" pitchFamily="34" charset="0"/>
                        </a:rPr>
                        <a:t>1 (0, 7)</a:t>
                      </a:r>
                    </a:p>
                  </a:txBody>
                  <a:tcPr marL="91274" marR="91274" marT="34296" marB="34296" anchor="ctr" horzOverflow="overflow">
                    <a:noFill/>
                  </a:tcPr>
                </a:tc>
                <a:extLst>
                  <a:ext uri="{0D108BD9-81ED-4DB2-BD59-A6C34878D82A}">
                    <a16:rowId xmlns:a16="http://schemas.microsoft.com/office/drawing/2014/main" val="4088945328"/>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Treated</a:t>
                      </a:r>
                      <a:r>
                        <a:rPr lang="en-US" sz="850" baseline="0" dirty="0">
                          <a:solidFill>
                            <a:srgbClr val="1E5680"/>
                          </a:solidFill>
                          <a:latin typeface="Arial"/>
                          <a:cs typeface="Arial"/>
                        </a:rPr>
                        <a:t> as first-line therapy, n (%)</a:t>
                      </a:r>
                      <a:endParaRPr lang="en-US" sz="85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a:cs typeface="Arial"/>
                        </a:rPr>
                        <a:t>12 (21)</a:t>
                      </a:r>
                    </a:p>
                  </a:txBody>
                  <a:tcPr marL="91274" marR="91274" marT="34296" marB="34296" anchor="ctr" horzOverflow="overflow">
                    <a:solidFill>
                      <a:srgbClr val="E1F1EF"/>
                    </a:solidFill>
                  </a:tcPr>
                </a:tc>
                <a:extLst>
                  <a:ext uri="{0D108BD9-81ED-4DB2-BD59-A6C34878D82A}">
                    <a16:rowId xmlns:a16="http://schemas.microsoft.com/office/drawing/2014/main" val="3998813111"/>
                  </a:ext>
                </a:extLst>
              </a:tr>
              <a:tr h="183571">
                <a:tc>
                  <a:txBody>
                    <a:bodyPr/>
                    <a:lstStyle/>
                    <a:p>
                      <a:pPr marL="0" indent="0" algn="l">
                        <a:lnSpc>
                          <a:spcPct val="100000"/>
                        </a:lnSpc>
                        <a:spcBef>
                          <a:spcPts val="0"/>
                        </a:spcBef>
                        <a:spcAft>
                          <a:spcPts val="0"/>
                        </a:spcAft>
                      </a:pPr>
                      <a:r>
                        <a:rPr lang="en-US" sz="850" b="0" dirty="0">
                          <a:solidFill>
                            <a:srgbClr val="1E5680"/>
                          </a:solidFill>
                          <a:latin typeface="Arial"/>
                          <a:cs typeface="Arial"/>
                        </a:rPr>
                        <a:t>Prior anti-PD-(L)1</a:t>
                      </a:r>
                      <a:r>
                        <a:rPr lang="en-US" sz="850" b="0" strike="noStrike" dirty="0">
                          <a:solidFill>
                            <a:srgbClr val="1E5680"/>
                          </a:solidFill>
                          <a:latin typeface="Arial"/>
                          <a:cs typeface="Arial"/>
                        </a:rPr>
                        <a:t>, n (%)</a:t>
                      </a:r>
                    </a:p>
                  </a:txBody>
                  <a:tcPr anchor="ctr">
                    <a:no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a:cs typeface="Arial"/>
                        </a:rPr>
                        <a:t>39 (67)</a:t>
                      </a:r>
                    </a:p>
                  </a:txBody>
                  <a:tcPr marL="91274" marR="91274" marT="34296" marB="34296" anchor="ctr" horzOverflow="overflow">
                    <a:noFill/>
                  </a:tcPr>
                </a:tc>
                <a:extLst>
                  <a:ext uri="{0D108BD9-81ED-4DB2-BD59-A6C34878D82A}">
                    <a16:rowId xmlns:a16="http://schemas.microsoft.com/office/drawing/2014/main" val="3233187005"/>
                  </a:ext>
                </a:extLst>
              </a:tr>
              <a:tr h="183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b="0" dirty="0">
                          <a:solidFill>
                            <a:srgbClr val="1E5680"/>
                          </a:solidFill>
                          <a:latin typeface="Arial"/>
                          <a:cs typeface="Arial"/>
                        </a:rPr>
                        <a:t>Prior anti-PD-(L)1 as last prior line, n (%)</a:t>
                      </a:r>
                      <a:endParaRPr lang="en-US" sz="850" b="0" strike="noStrike" dirty="0">
                        <a:solidFill>
                          <a:srgbClr val="1E5680"/>
                        </a:solidFill>
                        <a:latin typeface="Arial"/>
                        <a:cs typeface="Arial"/>
                      </a:endParaRPr>
                    </a:p>
                  </a:txBody>
                  <a:tcPr anchor="ctr">
                    <a:solidFill>
                      <a:srgbClr val="E1F1E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a:cs typeface="Arial"/>
                        </a:rPr>
                        <a:t>25 (43)</a:t>
                      </a:r>
                    </a:p>
                  </a:txBody>
                  <a:tcPr marL="91274" marR="91274" marT="34296" marB="34296" anchor="ctr" horzOverflow="overflow">
                    <a:solidFill>
                      <a:srgbClr val="E1F1EF"/>
                    </a:solidFill>
                  </a:tcPr>
                </a:tc>
                <a:extLst>
                  <a:ext uri="{0D108BD9-81ED-4DB2-BD59-A6C34878D82A}">
                    <a16:rowId xmlns:a16="http://schemas.microsoft.com/office/drawing/2014/main" val="658111088"/>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ECOG performance score, n (%)</a:t>
                      </a:r>
                      <a:endParaRPr lang="en-US" sz="8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850" b="0" i="0" u="none" strike="noStrike" cap="none" normalizeH="0" baseline="0" dirty="0">
                        <a:ln>
                          <a:noFill/>
                        </a:ln>
                        <a:solidFill>
                          <a:srgbClr val="1E5680"/>
                        </a:solidFill>
                        <a:effectLst/>
                        <a:latin typeface="Arial" panose="020B0604020202020204" pitchFamily="34" charset="0"/>
                        <a:cs typeface="Arial" panose="020B0604020202020204" pitchFamily="34" charset="0"/>
                      </a:endParaRPr>
                    </a:p>
                  </a:txBody>
                  <a:tcPr marL="91274" marR="91274" marT="34296" marB="34296" anchor="ctr" horzOverflow="overflow">
                    <a:noFill/>
                  </a:tcPr>
                </a:tc>
                <a:extLst>
                  <a:ext uri="{0D108BD9-81ED-4DB2-BD59-A6C34878D82A}">
                    <a16:rowId xmlns:a16="http://schemas.microsoft.com/office/drawing/2014/main" val="334025972"/>
                  </a:ext>
                </a:extLst>
              </a:tr>
              <a:tr h="183571">
                <a:tc>
                  <a:txBody>
                    <a:bodyPr/>
                    <a:lstStyle/>
                    <a:p>
                      <a:pPr marL="0" lvl="3" indent="0" algn="l">
                        <a:lnSpc>
                          <a:spcPct val="100000"/>
                        </a:lnSpc>
                        <a:spcBef>
                          <a:spcPts val="0"/>
                        </a:spcBef>
                        <a:spcAft>
                          <a:spcPts val="0"/>
                        </a:spcAft>
                        <a:buFont typeface="Arial" panose="020B0604020202020204" pitchFamily="34" charset="0"/>
                        <a:buNone/>
                      </a:pPr>
                      <a:r>
                        <a:rPr lang="en-US" sz="850" dirty="0">
                          <a:solidFill>
                            <a:srgbClr val="1E5680"/>
                          </a:solidFill>
                          <a:latin typeface="Arial"/>
                          <a:cs typeface="Arial"/>
                        </a:rPr>
                        <a:t>  0</a:t>
                      </a:r>
                    </a:p>
                  </a:txBody>
                  <a:tcPr anchor="ctr">
                    <a:solidFill>
                      <a:srgbClr val="E1F1EF"/>
                    </a:solid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11 (19)</a:t>
                      </a:r>
                    </a:p>
                  </a:txBody>
                  <a:tcPr marL="12700" marR="12700" marT="0" marB="0" anchor="ctr">
                    <a:solidFill>
                      <a:srgbClr val="E1F1EF"/>
                    </a:solidFill>
                  </a:tcPr>
                </a:tc>
                <a:extLst>
                  <a:ext uri="{0D108BD9-81ED-4DB2-BD59-A6C34878D82A}">
                    <a16:rowId xmlns:a16="http://schemas.microsoft.com/office/drawing/2014/main" val="15107672"/>
                  </a:ext>
                </a:extLst>
              </a:tr>
              <a:tr h="183571">
                <a:tc>
                  <a:txBody>
                    <a:bodyPr/>
                    <a:lstStyle/>
                    <a:p>
                      <a:pPr marL="0" lvl="1" indent="0" algn="l">
                        <a:lnSpc>
                          <a:spcPct val="100000"/>
                        </a:lnSpc>
                        <a:spcBef>
                          <a:spcPts val="0"/>
                        </a:spcBef>
                        <a:spcAft>
                          <a:spcPts val="0"/>
                        </a:spcAft>
                      </a:pPr>
                      <a:r>
                        <a:rPr lang="en-US" sz="850" dirty="0">
                          <a:solidFill>
                            <a:srgbClr val="1E5680"/>
                          </a:solidFill>
                          <a:latin typeface="Arial"/>
                          <a:cs typeface="Arial"/>
                        </a:rPr>
                        <a:t>  1</a:t>
                      </a:r>
                    </a:p>
                  </a:txBody>
                  <a:tcPr anchor="ctr">
                    <a:no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47 (81)</a:t>
                      </a:r>
                    </a:p>
                  </a:txBody>
                  <a:tcPr marL="12700" marR="12700" marT="0" marB="0" anchor="ctr">
                    <a:noFill/>
                  </a:tcPr>
                </a:tc>
                <a:extLst>
                  <a:ext uri="{0D108BD9-81ED-4DB2-BD59-A6C34878D82A}">
                    <a16:rowId xmlns:a16="http://schemas.microsoft.com/office/drawing/2014/main" val="3819759144"/>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Brain metastasis, n (%)</a:t>
                      </a:r>
                      <a:endParaRPr lang="en-US" sz="85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a:cs typeface="Arial"/>
                        </a:rPr>
                        <a:t>18 (31)</a:t>
                      </a:r>
                    </a:p>
                  </a:txBody>
                  <a:tcPr marL="91274" marR="91274" marT="34296" marB="34296" anchor="ctr" horzOverflow="overflow">
                    <a:solidFill>
                      <a:srgbClr val="E1F1EF"/>
                    </a:solidFill>
                  </a:tcPr>
                </a:tc>
                <a:extLst>
                  <a:ext uri="{0D108BD9-81ED-4DB2-BD59-A6C34878D82A}">
                    <a16:rowId xmlns:a16="http://schemas.microsoft.com/office/drawing/2014/main" val="797349026"/>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Liver metastasis, n (%)</a:t>
                      </a:r>
                      <a:endParaRPr lang="en-US" sz="850" dirty="0">
                        <a:solidFill>
                          <a:srgbClr val="1E5680"/>
                        </a:solidFill>
                        <a:latin typeface="Arial" panose="020B0604020202020204" pitchFamily="34" charset="0"/>
                        <a:cs typeface="Arial" panose="020B0604020202020204" pitchFamily="34" charset="0"/>
                      </a:endParaRPr>
                    </a:p>
                  </a:txBody>
                  <a:tcPr anchor="ctr">
                    <a:no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r>
                        <a:rPr kumimoji="0" lang="en-US" sz="850" b="0" i="0" u="none" strike="noStrike" cap="none" normalizeH="0" baseline="0" dirty="0">
                          <a:ln>
                            <a:noFill/>
                          </a:ln>
                          <a:solidFill>
                            <a:srgbClr val="1E5680"/>
                          </a:solidFill>
                          <a:effectLst/>
                          <a:latin typeface="Arial"/>
                          <a:cs typeface="Arial"/>
                        </a:rPr>
                        <a:t>15 (26)</a:t>
                      </a:r>
                    </a:p>
                  </a:txBody>
                  <a:tcPr marL="91274" marR="91274" marT="34296" marB="34296" anchor="ctr" horzOverflow="overflow">
                    <a:noFill/>
                  </a:tcPr>
                </a:tc>
                <a:extLst>
                  <a:ext uri="{0D108BD9-81ED-4DB2-BD59-A6C34878D82A}">
                    <a16:rowId xmlns:a16="http://schemas.microsoft.com/office/drawing/2014/main" val="3815473859"/>
                  </a:ext>
                </a:extLst>
              </a:tr>
              <a:tr h="1835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50" dirty="0">
                          <a:solidFill>
                            <a:srgbClr val="1E5680"/>
                          </a:solidFill>
                          <a:latin typeface="Arial"/>
                          <a:cs typeface="Arial"/>
                        </a:rPr>
                        <a:t>PD-L1 expression, n (%)</a:t>
                      </a:r>
                      <a:r>
                        <a:rPr lang="en-US" sz="850" kern="1200" baseline="30000" dirty="0">
                          <a:solidFill>
                            <a:srgbClr val="1E5680"/>
                          </a:solidFill>
                          <a:latin typeface="Arial" panose="020B0604020202020204"/>
                        </a:rPr>
                        <a:t>†</a:t>
                      </a:r>
                      <a:endParaRPr lang="en-US" sz="850" strike="noStrike" baseline="30000" dirty="0">
                        <a:solidFill>
                          <a:srgbClr val="1E5680"/>
                        </a:solidFill>
                        <a:latin typeface="Arial" panose="020B0604020202020204" pitchFamily="34" charset="0"/>
                        <a:cs typeface="Arial" panose="020B0604020202020204" pitchFamily="34" charset="0"/>
                      </a:endParaRPr>
                    </a:p>
                  </a:txBody>
                  <a:tcPr anchor="ctr">
                    <a:solidFill>
                      <a:srgbClr val="E1F1EF"/>
                    </a:solidFill>
                  </a:tcPr>
                </a:tc>
                <a:tc>
                  <a:txBody>
                    <a:bodyPr/>
                    <a:lstStyle/>
                    <a:p>
                      <a:pPr marL="0" marR="0" lvl="0" indent="0" algn="ctr" defTabSz="914400" rtl="0" eaLnBrk="1" fontAlgn="base" latinLnBrk="0" hangingPunct="1">
                        <a:lnSpc>
                          <a:spcPct val="100000"/>
                        </a:lnSpc>
                        <a:spcBef>
                          <a:spcPts val="0"/>
                        </a:spcBef>
                        <a:spcAft>
                          <a:spcPts val="0"/>
                        </a:spcAft>
                        <a:buClr>
                          <a:schemeClr val="accent2"/>
                        </a:buClr>
                        <a:buSzTx/>
                        <a:buFont typeface="Wingdings" pitchFamily="2" charset="2"/>
                        <a:buNone/>
                        <a:tabLst/>
                      </a:pPr>
                      <a:endParaRPr kumimoji="0" lang="en-US" sz="850" b="0" i="0" u="none" strike="noStrike" cap="none" normalizeH="0" baseline="0" dirty="0">
                        <a:ln>
                          <a:noFill/>
                        </a:ln>
                        <a:solidFill>
                          <a:srgbClr val="1E5680"/>
                        </a:solidFill>
                        <a:effectLst/>
                        <a:latin typeface="Arial" panose="020B0604020202020204" pitchFamily="34" charset="0"/>
                        <a:cs typeface="Arial" panose="020B0604020202020204" pitchFamily="34" charset="0"/>
                      </a:endParaRPr>
                    </a:p>
                  </a:txBody>
                  <a:tcPr marL="91274" marR="91274" marT="34296" marB="34296" anchor="ctr" horzOverflow="overflow">
                    <a:solidFill>
                      <a:srgbClr val="E1F1EF"/>
                    </a:solidFill>
                  </a:tcPr>
                </a:tc>
                <a:extLst>
                  <a:ext uri="{0D108BD9-81ED-4DB2-BD59-A6C34878D82A}">
                    <a16:rowId xmlns:a16="http://schemas.microsoft.com/office/drawing/2014/main" val="1943290106"/>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  &lt; 1%</a:t>
                      </a:r>
                    </a:p>
                  </a:txBody>
                  <a:tcPr anchor="ctr">
                    <a:no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10 (17)</a:t>
                      </a:r>
                    </a:p>
                  </a:txBody>
                  <a:tcPr marL="12700" marR="12700" marT="0" marB="0" anchor="ctr">
                    <a:noFill/>
                  </a:tcPr>
                </a:tc>
                <a:extLst>
                  <a:ext uri="{0D108BD9-81ED-4DB2-BD59-A6C34878D82A}">
                    <a16:rowId xmlns:a16="http://schemas.microsoft.com/office/drawing/2014/main" val="137980212"/>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  1% to 49%</a:t>
                      </a:r>
                    </a:p>
                  </a:txBody>
                  <a:tcPr anchor="ctr">
                    <a:solidFill>
                      <a:srgbClr val="E1F1EF"/>
                    </a:solid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16 (28)</a:t>
                      </a:r>
                    </a:p>
                  </a:txBody>
                  <a:tcPr marL="12700" marR="12700" marT="0" marB="0" anchor="ctr">
                    <a:solidFill>
                      <a:srgbClr val="E1F1EF"/>
                    </a:solidFill>
                  </a:tcPr>
                </a:tc>
                <a:extLst>
                  <a:ext uri="{0D108BD9-81ED-4DB2-BD59-A6C34878D82A}">
                    <a16:rowId xmlns:a16="http://schemas.microsoft.com/office/drawing/2014/main" val="444123733"/>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  ≥ 50%</a:t>
                      </a:r>
                    </a:p>
                  </a:txBody>
                  <a:tcPr anchor="ctr">
                    <a:no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21 (36)</a:t>
                      </a:r>
                    </a:p>
                  </a:txBody>
                  <a:tcPr marL="12700" marR="12700" marT="0" marB="0" anchor="ctr">
                    <a:noFill/>
                  </a:tcPr>
                </a:tc>
                <a:extLst>
                  <a:ext uri="{0D108BD9-81ED-4DB2-BD59-A6C34878D82A}">
                    <a16:rowId xmlns:a16="http://schemas.microsoft.com/office/drawing/2014/main" val="3513635122"/>
                  </a:ext>
                </a:extLst>
              </a:tr>
              <a:tr h="183571">
                <a:tc>
                  <a:txBody>
                    <a:bodyPr/>
                    <a:lstStyle/>
                    <a:p>
                      <a:pPr marL="0" indent="0" algn="l">
                        <a:lnSpc>
                          <a:spcPct val="100000"/>
                        </a:lnSpc>
                        <a:spcBef>
                          <a:spcPts val="0"/>
                        </a:spcBef>
                        <a:spcAft>
                          <a:spcPts val="0"/>
                        </a:spcAft>
                      </a:pPr>
                      <a:r>
                        <a:rPr lang="en-US" sz="850" dirty="0">
                          <a:solidFill>
                            <a:srgbClr val="1E5680"/>
                          </a:solidFill>
                          <a:latin typeface="Arial"/>
                          <a:cs typeface="Arial"/>
                        </a:rPr>
                        <a:t>  Unknown</a:t>
                      </a:r>
                    </a:p>
                  </a:txBody>
                  <a:tcPr anchor="ctr">
                    <a:solidFill>
                      <a:srgbClr val="E1F1EF"/>
                    </a:solidFill>
                  </a:tcPr>
                </a:tc>
                <a:tc>
                  <a:txBody>
                    <a:bodyPr/>
                    <a:lstStyle/>
                    <a:p>
                      <a:pPr marL="0" marR="0" algn="ctr">
                        <a:lnSpc>
                          <a:spcPct val="100000"/>
                        </a:lnSpc>
                        <a:spcBef>
                          <a:spcPts val="0"/>
                        </a:spcBef>
                        <a:spcAft>
                          <a:spcPts val="0"/>
                        </a:spcAft>
                      </a:pPr>
                      <a:r>
                        <a:rPr lang="en-US" sz="850" dirty="0">
                          <a:solidFill>
                            <a:srgbClr val="1E5680"/>
                          </a:solidFill>
                          <a:effectLst/>
                          <a:latin typeface="Arial"/>
                          <a:ea typeface="Times New Roman" panose="02020603050405020304" pitchFamily="18" charset="0"/>
                          <a:cs typeface="Times New Roman"/>
                        </a:rPr>
                        <a:t>11 (19)</a:t>
                      </a:r>
                    </a:p>
                  </a:txBody>
                  <a:tcPr marL="12700" marR="12700" marT="0" marB="0" anchor="ctr">
                    <a:solidFill>
                      <a:srgbClr val="E1F1EF"/>
                    </a:solidFill>
                  </a:tcPr>
                </a:tc>
                <a:extLst>
                  <a:ext uri="{0D108BD9-81ED-4DB2-BD59-A6C34878D82A}">
                    <a16:rowId xmlns:a16="http://schemas.microsoft.com/office/drawing/2014/main" val="2273800725"/>
                  </a:ext>
                </a:extLst>
              </a:tr>
            </a:tbl>
          </a:graphicData>
        </a:graphic>
      </p:graphicFrame>
      <p:sp>
        <p:nvSpPr>
          <p:cNvPr id="7" name="TextBox 6">
            <a:extLst>
              <a:ext uri="{FF2B5EF4-FFF2-40B4-BE49-F238E27FC236}">
                <a16:creationId xmlns:a16="http://schemas.microsoft.com/office/drawing/2014/main" id="{E401DB8F-A59F-4E7D-AE0D-1573B73A0FBF}"/>
              </a:ext>
            </a:extLst>
          </p:cNvPr>
          <p:cNvSpPr txBox="1"/>
          <p:nvPr/>
        </p:nvSpPr>
        <p:spPr>
          <a:xfrm>
            <a:off x="188895" y="4869559"/>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988457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A2276137-7052-4209-8C85-E12A0DE46994}"/>
              </a:ext>
            </a:extLst>
          </p:cNvPr>
          <p:cNvGraphicFramePr>
            <a:graphicFrameLocks/>
          </p:cNvGraphicFramePr>
          <p:nvPr>
            <p:extLst>
              <p:ext uri="{D42A27DB-BD31-4B8C-83A1-F6EECF244321}">
                <p14:modId xmlns:p14="http://schemas.microsoft.com/office/powerpoint/2010/main" val="481049157"/>
              </p:ext>
            </p:extLst>
          </p:nvPr>
        </p:nvGraphicFramePr>
        <p:xfrm>
          <a:off x="342899" y="1018504"/>
          <a:ext cx="8424557" cy="2087990"/>
        </p:xfrm>
        <a:graphic>
          <a:graphicData uri="http://schemas.openxmlformats.org/drawingml/2006/table">
            <a:tbl>
              <a:tblPr firstRow="1" bandRow="1">
                <a:tableStyleId>{5C22544A-7EE6-4342-B048-85BDC9FD1C3A}</a:tableStyleId>
              </a:tblPr>
              <a:tblGrid>
                <a:gridCol w="1552245">
                  <a:extLst>
                    <a:ext uri="{9D8B030D-6E8A-4147-A177-3AD203B41FA5}">
                      <a16:colId xmlns:a16="http://schemas.microsoft.com/office/drawing/2014/main" val="2449983257"/>
                    </a:ext>
                  </a:extLst>
                </a:gridCol>
                <a:gridCol w="859039">
                  <a:extLst>
                    <a:ext uri="{9D8B030D-6E8A-4147-A177-3AD203B41FA5}">
                      <a16:colId xmlns:a16="http://schemas.microsoft.com/office/drawing/2014/main" val="266709352"/>
                    </a:ext>
                  </a:extLst>
                </a:gridCol>
                <a:gridCol w="859039">
                  <a:extLst>
                    <a:ext uri="{9D8B030D-6E8A-4147-A177-3AD203B41FA5}">
                      <a16:colId xmlns:a16="http://schemas.microsoft.com/office/drawing/2014/main" val="1798599608"/>
                    </a:ext>
                  </a:extLst>
                </a:gridCol>
                <a:gridCol w="859039">
                  <a:extLst>
                    <a:ext uri="{9D8B030D-6E8A-4147-A177-3AD203B41FA5}">
                      <a16:colId xmlns:a16="http://schemas.microsoft.com/office/drawing/2014/main" val="1556071838"/>
                    </a:ext>
                  </a:extLst>
                </a:gridCol>
                <a:gridCol w="859039">
                  <a:extLst>
                    <a:ext uri="{9D8B030D-6E8A-4147-A177-3AD203B41FA5}">
                      <a16:colId xmlns:a16="http://schemas.microsoft.com/office/drawing/2014/main" val="4278020228"/>
                    </a:ext>
                  </a:extLst>
                </a:gridCol>
                <a:gridCol w="859039">
                  <a:extLst>
                    <a:ext uri="{9D8B030D-6E8A-4147-A177-3AD203B41FA5}">
                      <a16:colId xmlns:a16="http://schemas.microsoft.com/office/drawing/2014/main" val="2076914204"/>
                    </a:ext>
                  </a:extLst>
                </a:gridCol>
                <a:gridCol w="859039">
                  <a:extLst>
                    <a:ext uri="{9D8B030D-6E8A-4147-A177-3AD203B41FA5}">
                      <a16:colId xmlns:a16="http://schemas.microsoft.com/office/drawing/2014/main" val="3892240511"/>
                    </a:ext>
                  </a:extLst>
                </a:gridCol>
                <a:gridCol w="859039">
                  <a:extLst>
                    <a:ext uri="{9D8B030D-6E8A-4147-A177-3AD203B41FA5}">
                      <a16:colId xmlns:a16="http://schemas.microsoft.com/office/drawing/2014/main" val="3708746545"/>
                    </a:ext>
                  </a:extLst>
                </a:gridCol>
                <a:gridCol w="859039">
                  <a:extLst>
                    <a:ext uri="{9D8B030D-6E8A-4147-A177-3AD203B41FA5}">
                      <a16:colId xmlns:a16="http://schemas.microsoft.com/office/drawing/2014/main" val="2670907417"/>
                    </a:ext>
                  </a:extLst>
                </a:gridCol>
              </a:tblGrid>
              <a:tr h="629724">
                <a:tc rowSpan="2">
                  <a:txBody>
                    <a:bodyPr/>
                    <a:lstStyle/>
                    <a:p>
                      <a:pPr marL="0" marR="0" algn="l">
                        <a:lnSpc>
                          <a:spcPct val="107000"/>
                        </a:lnSpc>
                        <a:spcBef>
                          <a:spcPts val="0"/>
                        </a:spcBef>
                        <a:spcAft>
                          <a:spcPts val="0"/>
                        </a:spcAft>
                      </a:pPr>
                      <a:r>
                        <a:rPr lang="en-US" sz="1200" dirty="0">
                          <a:solidFill>
                            <a:srgbClr val="FFFFFF"/>
                          </a:solidFill>
                          <a:effectLst/>
                          <a:latin typeface="Arial" panose="020B0604020202020204" pitchFamily="34" charset="0"/>
                          <a:ea typeface="Calibri" panose="020F0502020204030204" pitchFamily="34" charset="0"/>
                          <a:cs typeface="Arial" panose="020B0604020202020204" pitchFamily="34" charset="0"/>
                        </a:rPr>
                        <a:t>TRAE,</a:t>
                      </a:r>
                      <a:r>
                        <a:rPr lang="en-US" sz="1200" baseline="0" dirty="0">
                          <a:solidFill>
                            <a:srgbClr val="FFFFFF"/>
                          </a:solidFill>
                          <a:effectLst/>
                          <a:latin typeface="Arial" panose="020B0604020202020204" pitchFamily="34" charset="0"/>
                          <a:ea typeface="Calibri" panose="020F0502020204030204" pitchFamily="34" charset="0"/>
                          <a:cs typeface="Arial" panose="020B0604020202020204" pitchFamily="34" charset="0"/>
                        </a:rPr>
                        <a:t> n (%)</a:t>
                      </a:r>
                      <a:endParaRPr lang="en-US" sz="1200" dirty="0">
                        <a:solidFill>
                          <a:srgbClr val="FFFFFF"/>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18288" marB="18288" anchor="b">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gridSpan="2">
                  <a:txBody>
                    <a:bodyPr/>
                    <a:lstStyle/>
                    <a:p>
                      <a:pPr marL="0" marR="0" lvl="0" indent="0" algn="ctr" rtl="0" eaLnBrk="1" fontAlgn="auto" latinLnBrk="0" hangingPunct="1">
                        <a:lnSpc>
                          <a:spcPct val="107000"/>
                        </a:lnSpc>
                        <a:spcBef>
                          <a:spcPts val="0"/>
                        </a:spcBef>
                        <a:spcAft>
                          <a:spcPts val="0"/>
                        </a:spcAft>
                        <a:buClrTx/>
                        <a:buSzTx/>
                        <a:buFontTx/>
                        <a:buNone/>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Sotorasib 120 mg </a:t>
                      </a:r>
                      <a:endParaRPr lang="en-US" sz="1200" dirty="0">
                        <a:latin typeface="Arial" panose="020B0604020202020204" pitchFamily="34" charset="0"/>
                        <a:cs typeface="Arial" panose="020B0604020202020204" pitchFamily="34" charset="0"/>
                      </a:endParaRPr>
                    </a:p>
                    <a:p>
                      <a:pPr marL="0" marR="0" lvl="0" indent="0" algn="ctr" defTabSz="914400">
                        <a:lnSpc>
                          <a:spcPct val="107000"/>
                        </a:lnSpc>
                        <a:spcBef>
                          <a:spcPts val="0"/>
                        </a:spcBef>
                        <a:spcAft>
                          <a:spcPts val="0"/>
                        </a:spcAft>
                        <a:buClrTx/>
                        <a:buSzTx/>
                        <a:buFontTx/>
                        <a:buNone/>
                        <a:tabLst/>
                        <a:defRPr/>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 = 5)</a:t>
                      </a:r>
                    </a:p>
                  </a:txBody>
                  <a:tcPr marL="68580" marR="68580"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Sotorasib 360 mg </a:t>
                      </a:r>
                      <a:endParaRPr lang="en-US" sz="1200" dirty="0">
                        <a:latin typeface="Arial" panose="020B0604020202020204" pitchFamily="34" charset="0"/>
                        <a:cs typeface="Arial" panose="020B0604020202020204" pitchFamily="34" charset="0"/>
                      </a:endParaRPr>
                    </a:p>
                    <a:p>
                      <a:pPr marL="0" marR="0" lvl="0" algn="ctr">
                        <a:lnSpc>
                          <a:spcPct val="107000"/>
                        </a:lnSpc>
                        <a:spcBef>
                          <a:spcPts val="0"/>
                        </a:spcBef>
                        <a:spcAft>
                          <a:spcPts val="0"/>
                        </a:spcAft>
                        <a:buNone/>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 = 8)</a:t>
                      </a:r>
                    </a:p>
                  </a:txBody>
                  <a:tcPr marL="68580" marR="68580"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Sotorasib 720 mg </a:t>
                      </a:r>
                      <a:endParaRPr lang="en-US" sz="1200" dirty="0">
                        <a:latin typeface="Arial" panose="020B0604020202020204" pitchFamily="34" charset="0"/>
                        <a:cs typeface="Arial" panose="020B0604020202020204" pitchFamily="34" charset="0"/>
                      </a:endParaRPr>
                    </a:p>
                    <a:p>
                      <a:pPr marL="0" marR="0" lvl="0" algn="ctr">
                        <a:lnSpc>
                          <a:spcPct val="107000"/>
                        </a:lnSpc>
                        <a:spcBef>
                          <a:spcPts val="0"/>
                        </a:spcBef>
                        <a:spcAft>
                          <a:spcPts val="0"/>
                        </a:spcAft>
                        <a:buNone/>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 = 2)</a:t>
                      </a:r>
                    </a:p>
                  </a:txBody>
                  <a:tcPr marL="68580" marR="68580" marT="18288" marB="18288"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Sotorasib 960 mg </a:t>
                      </a:r>
                      <a:endParaRPr lang="en-US" sz="1200" dirty="0">
                        <a:latin typeface="Arial" panose="020B0604020202020204" pitchFamily="34" charset="0"/>
                        <a:cs typeface="Arial" panose="020B0604020202020204" pitchFamily="34" charset="0"/>
                      </a:endParaRPr>
                    </a:p>
                    <a:p>
                      <a:pPr marL="0" marR="0" lvl="0" algn="ctr">
                        <a:lnSpc>
                          <a:spcPct val="107000"/>
                        </a:lnSpc>
                        <a:spcBef>
                          <a:spcPts val="0"/>
                        </a:spcBef>
                        <a:spcAft>
                          <a:spcPts val="0"/>
                        </a:spcAft>
                        <a:buNone/>
                      </a:pPr>
                      <a:r>
                        <a:rPr lang="en-GB" sz="1200" b="1"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 = 4)</a:t>
                      </a:r>
                    </a:p>
                  </a:txBody>
                  <a:tcPr marL="68580" marR="68580" marT="18288" marB="18288"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hMerge="1">
                  <a:txBody>
                    <a:bodyPr/>
                    <a:lstStyle/>
                    <a:p>
                      <a:endParaRPr lang="en-US"/>
                    </a:p>
                  </a:txBody>
                  <a:tcPr/>
                </a:tc>
                <a:extLst>
                  <a:ext uri="{0D108BD9-81ED-4DB2-BD59-A6C34878D82A}">
                    <a16:rowId xmlns:a16="http://schemas.microsoft.com/office/drawing/2014/main" val="4025827116"/>
                  </a:ext>
                </a:extLst>
              </a:tr>
              <a:tr h="276886">
                <a:tc vMerge="1">
                  <a:txBody>
                    <a:bodyPr/>
                    <a:lstStyle/>
                    <a:p>
                      <a:pPr marL="0" marR="0" indent="0" algn="l">
                        <a:lnSpc>
                          <a:spcPct val="107000"/>
                        </a:lnSpc>
                        <a:spcBef>
                          <a:spcPts val="0"/>
                        </a:spcBef>
                        <a:spcAft>
                          <a:spcPts val="0"/>
                        </a:spcAft>
                      </a:pPr>
                      <a:endParaRPr lang="en-US" sz="120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Any</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Grade ≥ 3</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Any</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Grade</a:t>
                      </a:r>
                      <a:r>
                        <a:rPr lang="en-US" sz="1200" b="1" baseline="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Any</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Grade ≥ 3</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Any</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Grade ≥ 3</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extLst>
                  <a:ext uri="{0D108BD9-81ED-4DB2-BD59-A6C34878D82A}">
                    <a16:rowId xmlns:a16="http://schemas.microsoft.com/office/drawing/2014/main" val="1907561425"/>
                  </a:ext>
                </a:extLst>
              </a:tr>
              <a:tr h="276886">
                <a:tc>
                  <a:txBody>
                    <a:bodyPr/>
                    <a:lstStyle/>
                    <a:p>
                      <a:pPr marL="0" marR="0" indent="0" algn="l">
                        <a:lnSpc>
                          <a:spcPct val="107000"/>
                        </a:lnSpc>
                        <a:spcBef>
                          <a:spcPts val="0"/>
                        </a:spcBef>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All TRAEs</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5 (100)</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4 (80)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7 (88)</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6 (75)</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2 (100)</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2 (100)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GB" sz="1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3 (75)</a:t>
                      </a:r>
                      <a:endPar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2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3 (75)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extLst>
                  <a:ext uri="{0D108BD9-81ED-4DB2-BD59-A6C34878D82A}">
                    <a16:rowId xmlns:a16="http://schemas.microsoft.com/office/drawing/2014/main" val="47981292"/>
                  </a:ext>
                </a:extLst>
              </a:tr>
              <a:tr h="276886">
                <a:tc>
                  <a:txBody>
                    <a:bodyPr/>
                    <a:lstStyle/>
                    <a:p>
                      <a:pPr marL="0" marR="0" indent="0" algn="l">
                        <a:lnSpc>
                          <a:spcPct val="107000"/>
                        </a:lnSpc>
                        <a:spcBef>
                          <a:spcPts val="0"/>
                        </a:spcBef>
                        <a:spcAft>
                          <a:spcPts val="0"/>
                        </a:spcAft>
                      </a:pPr>
                      <a:r>
                        <a:rPr lang="en-GB" sz="1200" b="1" strike="noStrike" dirty="0">
                          <a:solidFill>
                            <a:srgbClr val="1E5680"/>
                          </a:solidFill>
                          <a:effectLst/>
                          <a:latin typeface="Arial" panose="020B0604020202020204" pitchFamily="34" charset="0"/>
                          <a:ea typeface="Calibri" panose="020F0502020204030204" pitchFamily="34" charset="0"/>
                          <a:cs typeface="Arial" panose="020B0604020202020204" pitchFamily="34" charset="0"/>
                        </a:rPr>
                        <a:t>Hepatotoxicity</a:t>
                      </a:r>
                      <a:endParaRPr lang="en-US" sz="1200" b="1" strike="sngStrike"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2 (40)</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2 (40)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3 (38)</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2 (25)</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2 (100)</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2 (100)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3 (75)</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rPr>
                        <a:t>3</a:t>
                      </a:r>
                      <a:r>
                        <a:rPr lang="en-US" sz="1200" b="1" baseline="0" dirty="0">
                          <a:solidFill>
                            <a:srgbClr val="1E5680"/>
                          </a:solidFill>
                          <a:effectLst/>
                          <a:latin typeface="Arial" panose="020B0604020202020204" pitchFamily="34" charset="0"/>
                          <a:ea typeface="Calibri" panose="020F0502020204030204" pitchFamily="34" charset="0"/>
                          <a:cs typeface="Arial" panose="020B0604020202020204" pitchFamily="34" charset="0"/>
                        </a:rPr>
                        <a:t> (75)</a:t>
                      </a:r>
                      <a:endParaRPr lang="en-US" sz="1200" b="1"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extLst>
                  <a:ext uri="{0D108BD9-81ED-4DB2-BD59-A6C34878D82A}">
                    <a16:rowId xmlns:a16="http://schemas.microsoft.com/office/drawing/2014/main" val="823065901"/>
                  </a:ext>
                </a:extLst>
              </a:tr>
              <a:tr h="313804">
                <a:tc>
                  <a:txBody>
                    <a:bodyPr/>
                    <a:lstStyle/>
                    <a:p>
                      <a:pPr marL="112395" marR="0" indent="0" algn="l" defTabSz="914400" rtl="0" latinLnBrk="0">
                        <a:lnSpc>
                          <a:spcPct val="107000"/>
                        </a:lnSpc>
                        <a:spcBef>
                          <a:spcPts val="0"/>
                        </a:spcBef>
                        <a:spcAft>
                          <a:spcPts val="0"/>
                        </a:spcAft>
                        <a:buClrTx/>
                        <a:buSzTx/>
                        <a:buFontTx/>
                        <a:buNone/>
                        <a:tabLst/>
                      </a:pPr>
                      <a:r>
                        <a:rPr lang="en-US" sz="1200" b="0" i="0" u="none" strike="noStrike" cap="none" spc="0" baseline="0" dirty="0">
                          <a:ln>
                            <a:noFill/>
                          </a:ln>
                          <a:solidFill>
                            <a:srgbClr val="1E5680"/>
                          </a:solidFill>
                          <a:effectLst/>
                          <a:uFillTx/>
                          <a:latin typeface="Arial" panose="020B0604020202020204" pitchFamily="34" charset="0"/>
                          <a:ea typeface="Calibri" panose="020F0502020204030204" pitchFamily="34" charset="0"/>
                          <a:cs typeface="Arial" panose="020B0604020202020204" pitchFamily="34" charset="0"/>
                          <a:sym typeface="Gill Sans"/>
                        </a:rPr>
                        <a:t>ALT increased</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2 (40)</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1</a:t>
                      </a:r>
                      <a:r>
                        <a:rPr lang="en-US" sz="1200" baseline="0" dirty="0">
                          <a:solidFill>
                            <a:srgbClr val="1E5680"/>
                          </a:solidFill>
                          <a:effectLst/>
                          <a:latin typeface="Arial" panose="020B0604020202020204" pitchFamily="34" charset="0"/>
                          <a:ea typeface="Calibri" panose="020F0502020204030204" pitchFamily="34" charset="0"/>
                          <a:cs typeface="Arial" panose="020B0604020202020204" pitchFamily="34" charset="0"/>
                        </a:rPr>
                        <a:t> (20)</a:t>
                      </a:r>
                      <a:endPar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3 (38)</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1 (13)</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GB" sz="1200" dirty="0">
                          <a:solidFill>
                            <a:srgbClr val="1E5680"/>
                          </a:solidFill>
                          <a:effectLst/>
                          <a:latin typeface="Arial" panose="020B0604020202020204" pitchFamily="34" charset="0"/>
                          <a:ea typeface="Times New Roman" panose="02020603050405020304" pitchFamily="18" charset="0"/>
                          <a:cs typeface="Arial" panose="020B0604020202020204" pitchFamily="34" charset="0"/>
                        </a:rPr>
                        <a:t>2 (100)</a:t>
                      </a:r>
                      <a:endPar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2 (100)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GB" sz="1200" dirty="0">
                          <a:solidFill>
                            <a:srgbClr val="1E5680"/>
                          </a:solidFill>
                          <a:effectLst/>
                          <a:latin typeface="Arial" panose="020B0604020202020204" pitchFamily="34" charset="0"/>
                          <a:ea typeface="Times New Roman" panose="02020603050405020304" pitchFamily="18" charset="0"/>
                          <a:cs typeface="Arial" panose="020B0604020202020204" pitchFamily="34" charset="0"/>
                        </a:rPr>
                        <a:t>3 (75)</a:t>
                      </a:r>
                      <a:endPar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ctr">
                        <a:lnSpc>
                          <a:spcPct val="107000"/>
                        </a:lnSpc>
                        <a:spcBef>
                          <a:spcPts val="0"/>
                        </a:spcBef>
                        <a:spcAft>
                          <a:spcPts val="0"/>
                        </a:spcAft>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3 (75)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0875553"/>
                  </a:ext>
                </a:extLst>
              </a:tr>
              <a:tr h="313804">
                <a:tc>
                  <a:txBody>
                    <a:bodyPr/>
                    <a:lstStyle/>
                    <a:p>
                      <a:pPr marL="112395" marR="0" indent="0" algn="l" defTabSz="914400" rtl="0" latinLnBrk="0">
                        <a:lnSpc>
                          <a:spcPct val="107000"/>
                        </a:lnSpc>
                        <a:spcBef>
                          <a:spcPts val="0"/>
                        </a:spcBef>
                        <a:spcAft>
                          <a:spcPts val="0"/>
                        </a:spcAft>
                        <a:buClrTx/>
                        <a:buSzTx/>
                        <a:buFontTx/>
                        <a:buNone/>
                        <a:tabLst/>
                      </a:pPr>
                      <a:r>
                        <a:rPr lang="en-US" sz="1200" b="0" i="0" u="none" strike="noStrike" cap="none" spc="0" baseline="0">
                          <a:ln>
                            <a:noFill/>
                          </a:ln>
                          <a:solidFill>
                            <a:srgbClr val="1E5680"/>
                          </a:solidFill>
                          <a:effectLst/>
                          <a:uFillTx/>
                          <a:latin typeface="Arial" panose="020B0604020202020204" pitchFamily="34" charset="0"/>
                          <a:ea typeface="Calibri" panose="020F0502020204030204" pitchFamily="34" charset="0"/>
                          <a:cs typeface="Arial" panose="020B0604020202020204" pitchFamily="34" charset="0"/>
                          <a:sym typeface="Gill Sans"/>
                        </a:rPr>
                        <a:t>AST increased</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2 (40)</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2 (40)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3 (38)</a:t>
                      </a: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algn="ctr">
                        <a:lnSpc>
                          <a:spcPct val="107000"/>
                        </a:lnSpc>
                        <a:spcBef>
                          <a:spcPts val="0"/>
                        </a:spcBef>
                        <a:spcAft>
                          <a:spcPts val="0"/>
                        </a:spcAft>
                      </a:pPr>
                      <a:r>
                        <a:rPr lang="en-GB" sz="1200" dirty="0">
                          <a:solidFill>
                            <a:srgbClr val="1E5680"/>
                          </a:solidFill>
                          <a:effectLst/>
                          <a:latin typeface="Arial" panose="020B0604020202020204" pitchFamily="34" charset="0"/>
                          <a:ea typeface="Times New Roman" panose="02020603050405020304" pitchFamily="18" charset="0"/>
                          <a:cs typeface="Arial" panose="020B0604020202020204" pitchFamily="34" charset="0"/>
                        </a:rPr>
                        <a:t>2 (100)</a:t>
                      </a:r>
                      <a:endPar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algn="ctr">
                        <a:lnSpc>
                          <a:spcPct val="107000"/>
                        </a:lnSpc>
                        <a:spcBef>
                          <a:spcPts val="0"/>
                        </a:spcBef>
                        <a:spcAft>
                          <a:spcPts val="0"/>
                        </a:spcAft>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2 (100)</a:t>
                      </a:r>
                    </a:p>
                  </a:txBody>
                  <a:tcPr marL="68580" marR="68580" marT="0" marB="0" anchor="ctr">
                    <a:lnL w="63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200" dirty="0">
                          <a:solidFill>
                            <a:srgbClr val="1E5680"/>
                          </a:solidFill>
                          <a:effectLst/>
                          <a:latin typeface="Arial" panose="020B0604020202020204" pitchFamily="34" charset="0"/>
                          <a:ea typeface="Times New Roman" panose="02020603050405020304" pitchFamily="18" charset="0"/>
                          <a:cs typeface="Arial" panose="020B0604020202020204" pitchFamily="34" charset="0"/>
                        </a:rPr>
                        <a:t>3 (75)</a:t>
                      </a:r>
                      <a:endPar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90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200" dirty="0">
                          <a:solidFill>
                            <a:srgbClr val="1E5680"/>
                          </a:solidFill>
                          <a:effectLst/>
                          <a:latin typeface="Arial" panose="020B0604020202020204" pitchFamily="34" charset="0"/>
                          <a:ea typeface="Calibri" panose="020F0502020204030204" pitchFamily="34" charset="0"/>
                          <a:cs typeface="Arial" panose="020B0604020202020204" pitchFamily="34" charset="0"/>
                        </a:rPr>
                        <a:t>1 (25)</a:t>
                      </a:r>
                    </a:p>
                  </a:txBody>
                  <a:tcPr marL="68580" marR="6858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1F1EF"/>
                    </a:solidFill>
                  </a:tcPr>
                </a:tc>
                <a:extLst>
                  <a:ext uri="{0D108BD9-81ED-4DB2-BD59-A6C34878D82A}">
                    <a16:rowId xmlns:a16="http://schemas.microsoft.com/office/drawing/2014/main" val="1268021705"/>
                  </a:ext>
                </a:extLst>
              </a:tr>
            </a:tbl>
          </a:graphicData>
        </a:graphic>
      </p:graphicFrame>
      <p:graphicFrame>
        <p:nvGraphicFramePr>
          <p:cNvPr id="7" name="Table 6">
            <a:extLst>
              <a:ext uri="{FF2B5EF4-FFF2-40B4-BE49-F238E27FC236}">
                <a16:creationId xmlns:a16="http://schemas.microsoft.com/office/drawing/2014/main" id="{D9E8E69E-7C44-4C7A-A970-95FA2F80657D}"/>
              </a:ext>
            </a:extLst>
          </p:cNvPr>
          <p:cNvGraphicFramePr>
            <a:graphicFrameLocks noGrp="1"/>
          </p:cNvGraphicFramePr>
          <p:nvPr>
            <p:extLst>
              <p:ext uri="{D42A27DB-BD31-4B8C-83A1-F6EECF244321}">
                <p14:modId xmlns:p14="http://schemas.microsoft.com/office/powerpoint/2010/main" val="1098053897"/>
              </p:ext>
            </p:extLst>
          </p:nvPr>
        </p:nvGraphicFramePr>
        <p:xfrm>
          <a:off x="359721" y="3197459"/>
          <a:ext cx="8390912" cy="1036320"/>
        </p:xfrm>
        <a:graphic>
          <a:graphicData uri="http://schemas.openxmlformats.org/drawingml/2006/table">
            <a:tbl>
              <a:tblPr firstRow="1" bandRow="1"/>
              <a:tblGrid>
                <a:gridCol w="8390912">
                  <a:extLst>
                    <a:ext uri="{9D8B030D-6E8A-4147-A177-3AD203B41FA5}">
                      <a16:colId xmlns:a16="http://schemas.microsoft.com/office/drawing/2014/main" val="113846626"/>
                    </a:ext>
                  </a:extLst>
                </a:gridCol>
              </a:tblGrid>
              <a:tr h="468706">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171450" lvl="2" indent="-171450" algn="l">
                        <a:lnSpc>
                          <a:spcPct val="100000"/>
                        </a:lnSpc>
                        <a:buFont typeface="Arial"/>
                        <a:buChar char="•"/>
                      </a:pPr>
                      <a:r>
                        <a:rPr lang="en-US" sz="1400" dirty="0">
                          <a:solidFill>
                            <a:srgbClr val="1E5680"/>
                          </a:solidFill>
                          <a:latin typeface="Arial" panose="020B0604020202020204"/>
                        </a:rPr>
                        <a:t> </a:t>
                      </a:r>
                      <a:r>
                        <a:rPr lang="en-US" sz="1400" dirty="0">
                          <a:solidFill>
                            <a:srgbClr val="FF0000"/>
                          </a:solidFill>
                          <a:latin typeface="Arial" panose="020B0604020202020204"/>
                        </a:rPr>
                        <a:t> </a:t>
                      </a:r>
                      <a:r>
                        <a:rPr lang="en-US" sz="1400" dirty="0">
                          <a:solidFill>
                            <a:srgbClr val="1E5680"/>
                          </a:solidFill>
                          <a:latin typeface="Arial" panose="020B0604020202020204"/>
                        </a:rPr>
                        <a:t>Higher rate of TRAEs than with either monotherapy</a:t>
                      </a:r>
                      <a:r>
                        <a:rPr lang="en-US" sz="1400" baseline="30000" dirty="0">
                          <a:solidFill>
                            <a:srgbClr val="1E5680"/>
                          </a:solidFill>
                          <a:latin typeface="Arial" panose="020B0604020202020204"/>
                        </a:rPr>
                        <a:t>6–8</a:t>
                      </a:r>
                      <a:r>
                        <a:rPr lang="en-US" sz="1400" dirty="0">
                          <a:solidFill>
                            <a:srgbClr val="1E5680"/>
                          </a:solidFill>
                          <a:latin typeface="Arial" panose="020B0604020202020204"/>
                        </a:rPr>
                        <a:t>, with no fatal TRAEs</a:t>
                      </a:r>
                    </a:p>
                    <a:p>
                      <a:pPr marL="285750" marR="0" lvl="0" indent="-285750" algn="l">
                        <a:lnSpc>
                          <a:spcPct val="100000"/>
                        </a:lnSpc>
                        <a:spcBef>
                          <a:spcPts val="0"/>
                        </a:spcBef>
                        <a:spcAft>
                          <a:spcPts val="0"/>
                        </a:spcAft>
                        <a:buFont typeface="Arial" panose="020B0604020202020204" pitchFamily="34" charset="0"/>
                        <a:buChar char="•"/>
                      </a:pPr>
                      <a:r>
                        <a:rPr lang="en-US" sz="1400" strike="noStrike" baseline="0" dirty="0">
                          <a:solidFill>
                            <a:srgbClr val="1E5680"/>
                          </a:solidFill>
                          <a:latin typeface="Arial" panose="020B0604020202020204"/>
                        </a:rPr>
                        <a:t>At lower doses of </a:t>
                      </a:r>
                      <a:r>
                        <a:rPr lang="en-US" sz="1400" strike="noStrike" baseline="0" dirty="0" err="1">
                          <a:solidFill>
                            <a:srgbClr val="1E5680"/>
                          </a:solidFill>
                          <a:latin typeface="Arial" panose="020B0604020202020204"/>
                        </a:rPr>
                        <a:t>sotorasib</a:t>
                      </a:r>
                      <a:r>
                        <a:rPr lang="en-US" sz="1400" strike="noStrike" baseline="0" dirty="0">
                          <a:solidFill>
                            <a:srgbClr val="1E5680"/>
                          </a:solidFill>
                          <a:latin typeface="Arial" panose="020B0604020202020204"/>
                        </a:rPr>
                        <a:t>, there was </a:t>
                      </a:r>
                      <a:r>
                        <a:rPr lang="en-US" sz="1400" strike="noStrike" dirty="0">
                          <a:solidFill>
                            <a:srgbClr val="1E5680"/>
                          </a:solidFill>
                          <a:latin typeface="Arial" panose="020B0604020202020204"/>
                        </a:rPr>
                        <a:t>a trend towards less liver enzyme elevations, although sample sizes were limited</a:t>
                      </a:r>
                    </a:p>
                    <a:p>
                      <a:pPr marL="285750" marR="0" lvl="0" indent="-285750" algn="l">
                        <a:lnSpc>
                          <a:spcPct val="100000"/>
                        </a:lnSpc>
                        <a:spcBef>
                          <a:spcPts val="0"/>
                        </a:spcBef>
                        <a:spcAft>
                          <a:spcPts val="0"/>
                        </a:spcAft>
                        <a:buFont typeface="Arial" panose="020B0604020202020204" pitchFamily="34" charset="0"/>
                        <a:buChar char="•"/>
                      </a:pPr>
                      <a:r>
                        <a:rPr lang="en-US" sz="1400" i="0" dirty="0">
                          <a:solidFill>
                            <a:srgbClr val="1E5680"/>
                          </a:solidFill>
                        </a:rPr>
                        <a:t>Given the safety data for this combination, </a:t>
                      </a:r>
                      <a:r>
                        <a:rPr lang="en-US" sz="1400" i="0" dirty="0" err="1">
                          <a:solidFill>
                            <a:srgbClr val="1E5680"/>
                          </a:solidFill>
                        </a:rPr>
                        <a:t>sotorasib</a:t>
                      </a:r>
                      <a:r>
                        <a:rPr lang="en-US" sz="1400" i="0" dirty="0">
                          <a:solidFill>
                            <a:srgbClr val="1E5680"/>
                          </a:solidFill>
                        </a:rPr>
                        <a:t> lead-in was explored</a:t>
                      </a: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6" name="Rectangle 5"/>
          <p:cNvSpPr/>
          <p:nvPr/>
        </p:nvSpPr>
        <p:spPr>
          <a:xfrm>
            <a:off x="91527" y="4359037"/>
            <a:ext cx="9052474" cy="338554"/>
          </a:xfrm>
          <a:prstGeom prst="rect">
            <a:avLst/>
          </a:prstGeom>
          <a:noFill/>
        </p:spPr>
        <p:txBody>
          <a:bodyPr wrap="square" lIns="91440" tIns="45720" rIns="91440" bIns="45720" anchor="t">
            <a:spAutoFit/>
          </a:bodyPr>
          <a:lstStyle/>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Hepatotoxicity included autoimmune hepatitis,</a:t>
            </a:r>
            <a:r>
              <a:rPr kumimoji="0" lang="en-US" sz="80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a:rPr>
              <a:t>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ALT increased, AST increased,</a:t>
            </a:r>
            <a:r>
              <a:rPr lang="en-US" sz="800" kern="1200" dirty="0">
                <a:solidFill>
                  <a:schemeClr val="tx1"/>
                </a:solidFill>
                <a:latin typeface="Arial" panose="020B0604020202020204" pitchFamily="34" charset="0"/>
                <a:cs typeface="Arial" panose="020B0604020202020204" pitchFamily="34" charset="0"/>
              </a:rPr>
              <a:t> </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ALP increased, bilirubin increased, and GGT increased.</a:t>
            </a:r>
          </a:p>
          <a:p>
            <a:pPr marL="5715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ALT, alanine aminotransferase; ALP, alkaline phosphatase; AST, aspartate aminotransferase; GGT, gamma-</a:t>
            </a:r>
            <a:r>
              <a:rPr kumimoji="0" lang="en-US" sz="800" b="0" i="0" u="none" strike="noStrike" kern="120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Helvetica"/>
              </a:rPr>
              <a:t>glutamyltransferase</a:t>
            </a:r>
            <a:r>
              <a:rPr lang="en-US" sz="800" kern="1200" dirty="0">
                <a:solidFill>
                  <a:schemeClr val="tx1"/>
                </a:solidFill>
                <a:latin typeface="Arial" panose="020B0604020202020204" pitchFamily="34" charset="0"/>
                <a:cs typeface="Arial" panose="020B0604020202020204" pitchFamily="34" charset="0"/>
              </a:rPr>
              <a:t>; TRAE, treatment-related adverse event.</a:t>
            </a:r>
            <a:endPar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p:txBody>
      </p:sp>
      <p:sp>
        <p:nvSpPr>
          <p:cNvPr id="10" name="Title 1">
            <a:extLst>
              <a:ext uri="{FF2B5EF4-FFF2-40B4-BE49-F238E27FC236}">
                <a16:creationId xmlns:a16="http://schemas.microsoft.com/office/drawing/2014/main" id="{A3113582-A23E-4375-AB6E-5E0358E3AEEF}"/>
              </a:ext>
            </a:extLst>
          </p:cNvPr>
          <p:cNvSpPr txBox="1">
            <a:spLocks/>
          </p:cNvSpPr>
          <p:nvPr/>
        </p:nvSpPr>
        <p:spPr>
          <a:xfrm>
            <a:off x="359721" y="216007"/>
            <a:ext cx="8559941"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Safety by Dose: Pembrolizumab Concurrent</a:t>
            </a:r>
          </a:p>
        </p:txBody>
      </p:sp>
      <p:sp>
        <p:nvSpPr>
          <p:cNvPr id="8" name="TextBox 7">
            <a:extLst>
              <a:ext uri="{FF2B5EF4-FFF2-40B4-BE49-F238E27FC236}">
                <a16:creationId xmlns:a16="http://schemas.microsoft.com/office/drawing/2014/main" id="{45B781DC-4853-4144-9D92-8D80CCBBF898}"/>
              </a:ext>
            </a:extLst>
          </p:cNvPr>
          <p:cNvSpPr txBox="1"/>
          <p:nvPr/>
        </p:nvSpPr>
        <p:spPr>
          <a:xfrm>
            <a:off x="18889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675872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13582-A23E-4375-AB6E-5E0358E3AEEF}"/>
              </a:ext>
            </a:extLst>
          </p:cNvPr>
          <p:cNvSpPr txBox="1">
            <a:spLocks/>
          </p:cNvSpPr>
          <p:nvPr/>
        </p:nvSpPr>
        <p:spPr>
          <a:xfrm>
            <a:off x="113688" y="369386"/>
            <a:ext cx="8559941"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E5680"/>
                </a:solidFill>
                <a:effectLst/>
                <a:uLnTx/>
                <a:uFillTx/>
                <a:latin typeface="Arial" panose="020B0604020202020204"/>
                <a:cs typeface="Helvetica"/>
                <a:sym typeface="Helvetica"/>
              </a:rPr>
              <a:t>Safety Summary: Lead-in versus Concurrent</a:t>
            </a:r>
          </a:p>
        </p:txBody>
      </p:sp>
      <p:sp>
        <p:nvSpPr>
          <p:cNvPr id="5" name="Content Placeholder 8">
            <a:extLst>
              <a:ext uri="{FF2B5EF4-FFF2-40B4-BE49-F238E27FC236}">
                <a16:creationId xmlns:a16="http://schemas.microsoft.com/office/drawing/2014/main" id="{C42852B6-6B92-4156-ABA5-4692BEEED8E7}"/>
              </a:ext>
            </a:extLst>
          </p:cNvPr>
          <p:cNvSpPr txBox="1">
            <a:spLocks/>
          </p:cNvSpPr>
          <p:nvPr/>
        </p:nvSpPr>
        <p:spPr>
          <a:xfrm>
            <a:off x="140677" y="1157876"/>
            <a:ext cx="8714211" cy="2272552"/>
          </a:xfrm>
          <a:prstGeom prst="rect">
            <a:avLst/>
          </a:prstGeom>
        </p:spPr>
        <p:txBody>
          <a:bodyPr vert="horz" lIns="0" tIns="45720" rIns="0" bIns="45720" rtlCol="0">
            <a:normAutofit/>
          </a:bodyPr>
          <a:lstStyle>
            <a:lvl1pPr marL="0" indent="0" algn="l" defTabSz="914400" rtl="0" eaLnBrk="1" latinLnBrk="0" hangingPunct="1">
              <a:lnSpc>
                <a:spcPct val="100000"/>
              </a:lnSpc>
              <a:spcBef>
                <a:spcPts val="1000"/>
              </a:spcBef>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buFont typeface="Arial" panose="020B0604020202020204" pitchFamily="34" charset="0"/>
              <a:buNone/>
              <a:defRPr sz="1600" kern="1200">
                <a:solidFill>
                  <a:schemeClr val="tx2"/>
                </a:solidFill>
                <a:latin typeface="+mn-lt"/>
                <a:ea typeface="+mn-ea"/>
                <a:cs typeface="+mn-cs"/>
              </a:defRPr>
            </a:lvl2pPr>
            <a:lvl3pPr marL="2286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3pPr>
            <a:lvl4pPr marL="4572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4pPr>
            <a:lvl5pPr marL="685800" indent="-228600" algn="l" defTabSz="914400" rtl="0" eaLnBrk="1" latinLnBrk="0" hangingPunct="1">
              <a:lnSpc>
                <a:spcPct val="100000"/>
              </a:lnSpc>
              <a:spcBef>
                <a:spcPts val="500"/>
              </a:spcBef>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2" indent="0" algn="l" defTabSz="914400" rtl="0" eaLnBrk="1" fontAlgn="auto" latinLnBrk="0" hangingPunct="1">
              <a:lnSpc>
                <a:spcPct val="100000"/>
              </a:lnSpc>
              <a:spcBef>
                <a:spcPts val="500"/>
              </a:spcBef>
              <a:spcAft>
                <a:spcPts val="0"/>
              </a:spcAft>
              <a:buClrTx/>
              <a:buSzTx/>
              <a:buFont typeface="Arial" panose="020B0604020202020204" pitchFamily="34" charset="0"/>
              <a:buNone/>
              <a:tabLst/>
              <a:defRPr/>
            </a:pPr>
            <a:endParaRPr kumimoji="0" lang="en-US" sz="1500" b="0" i="0" u="none" strike="sngStrike" kern="1200" cap="none" spc="0" normalizeH="0" baseline="0" noProof="0">
              <a:ln>
                <a:noFill/>
              </a:ln>
              <a:solidFill>
                <a:srgbClr val="FF0000"/>
              </a:solidFill>
              <a:effectLst/>
              <a:uLnTx/>
              <a:uFillTx/>
              <a:latin typeface="Arial" panose="020B0604020202020204"/>
              <a:sym typeface="Helvetica"/>
            </a:endParaRPr>
          </a:p>
        </p:txBody>
      </p:sp>
      <p:sp>
        <p:nvSpPr>
          <p:cNvPr id="7" name="TextBox 6">
            <a:extLst>
              <a:ext uri="{FF2B5EF4-FFF2-40B4-BE49-F238E27FC236}">
                <a16:creationId xmlns:a16="http://schemas.microsoft.com/office/drawing/2014/main" id="{B21EDBEE-4A98-FB4D-8CA9-63C33BA964C9}"/>
              </a:ext>
            </a:extLst>
          </p:cNvPr>
          <p:cNvSpPr txBox="1"/>
          <p:nvPr/>
        </p:nvSpPr>
        <p:spPr>
          <a:xfrm>
            <a:off x="113688" y="4608562"/>
            <a:ext cx="7423688" cy="2462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CA"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Bob T. Li, MD, PhD, MPH, </a:t>
            </a:r>
            <a:r>
              <a:rPr kumimoji="0" lang="en-US"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Memorial Sloan Kettering Cancer Center, New York, NY, USA</a:t>
            </a:r>
            <a:r>
              <a:rPr kumimoji="0" lang="en-CA"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rPr>
              <a:t> </a:t>
            </a:r>
            <a:endParaRPr kumimoji="0" lang="en-US" sz="1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Helvetica"/>
            </a:endParaRPr>
          </a:p>
        </p:txBody>
      </p:sp>
      <p:graphicFrame>
        <p:nvGraphicFramePr>
          <p:cNvPr id="8" name="Content Placeholder 3"/>
          <p:cNvGraphicFramePr>
            <a:graphicFrameLocks/>
          </p:cNvGraphicFramePr>
          <p:nvPr>
            <p:extLst>
              <p:ext uri="{D42A27DB-BD31-4B8C-83A1-F6EECF244321}">
                <p14:modId xmlns:p14="http://schemas.microsoft.com/office/powerpoint/2010/main" val="198289729"/>
              </p:ext>
            </p:extLst>
          </p:nvPr>
        </p:nvGraphicFramePr>
        <p:xfrm>
          <a:off x="143917" y="1140181"/>
          <a:ext cx="8856170" cy="2125661"/>
        </p:xfrm>
        <a:graphic>
          <a:graphicData uri="http://schemas.openxmlformats.org/drawingml/2006/table">
            <a:tbl>
              <a:tblPr firstRow="1" bandRow="1">
                <a:tableStyleId>{5C22544A-7EE6-4342-B048-85BDC9FD1C3A}</a:tableStyleId>
              </a:tblPr>
              <a:tblGrid>
                <a:gridCol w="4001362">
                  <a:extLst>
                    <a:ext uri="{9D8B030D-6E8A-4147-A177-3AD203B41FA5}">
                      <a16:colId xmlns:a16="http://schemas.microsoft.com/office/drawing/2014/main" val="2449983257"/>
                    </a:ext>
                  </a:extLst>
                </a:gridCol>
                <a:gridCol w="1182625">
                  <a:extLst>
                    <a:ext uri="{9D8B030D-6E8A-4147-A177-3AD203B41FA5}">
                      <a16:colId xmlns:a16="http://schemas.microsoft.com/office/drawing/2014/main" val="266709352"/>
                    </a:ext>
                  </a:extLst>
                </a:gridCol>
                <a:gridCol w="1182625">
                  <a:extLst>
                    <a:ext uri="{9D8B030D-6E8A-4147-A177-3AD203B41FA5}">
                      <a16:colId xmlns:a16="http://schemas.microsoft.com/office/drawing/2014/main" val="1556071838"/>
                    </a:ext>
                  </a:extLst>
                </a:gridCol>
                <a:gridCol w="1244779">
                  <a:extLst>
                    <a:ext uri="{9D8B030D-6E8A-4147-A177-3AD203B41FA5}">
                      <a16:colId xmlns:a16="http://schemas.microsoft.com/office/drawing/2014/main" val="2076914204"/>
                    </a:ext>
                  </a:extLst>
                </a:gridCol>
                <a:gridCol w="1244779">
                  <a:extLst>
                    <a:ext uri="{9D8B030D-6E8A-4147-A177-3AD203B41FA5}">
                      <a16:colId xmlns:a16="http://schemas.microsoft.com/office/drawing/2014/main" val="3708746545"/>
                    </a:ext>
                  </a:extLst>
                </a:gridCol>
              </a:tblGrid>
              <a:tr h="759310">
                <a:tc>
                  <a:txBody>
                    <a:bodyPr/>
                    <a:lstStyle/>
                    <a:p>
                      <a:pPr marL="0" marR="0" algn="l">
                        <a:lnSpc>
                          <a:spcPct val="107000"/>
                        </a:lnSpc>
                        <a:spcBef>
                          <a:spcPts val="0"/>
                        </a:spcBef>
                        <a:spcAft>
                          <a:spcPts val="0"/>
                        </a:spcAft>
                      </a:pPr>
                      <a:endParaRPr lang="en-US" sz="1140" dirty="0">
                        <a:solidFill>
                          <a:srgbClr val="FFFFFF"/>
                        </a:solidFill>
                        <a:effectLst/>
                        <a:latin typeface="Arial"/>
                        <a:ea typeface="Calibri" panose="020F0502020204030204" pitchFamily="34" charset="0"/>
                        <a:cs typeface="Arial"/>
                      </a:endParaRPr>
                    </a:p>
                  </a:txBody>
                  <a:tcPr marL="68580" marR="68580" marT="18288" marB="18288" anchor="b">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1E5680"/>
                    </a:solidFill>
                  </a:tcPr>
                </a:tc>
                <a:tc>
                  <a:txBody>
                    <a:bodyPr/>
                    <a:lstStyle/>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Sotorasib +</a:t>
                      </a:r>
                      <a:r>
                        <a:rPr lang="en-GB" sz="1140" b="1" baseline="0" dirty="0">
                          <a:solidFill>
                            <a:srgbClr val="FFFFFF"/>
                          </a:solidFill>
                          <a:effectLst/>
                          <a:latin typeface="Arial"/>
                          <a:ea typeface="Times New Roman" panose="02020603050405020304" pitchFamily="18" charset="0"/>
                          <a:cs typeface="Arial"/>
                        </a:rPr>
                        <a:t> Atezolizumab</a:t>
                      </a:r>
                      <a:r>
                        <a:rPr lang="en-GB" sz="1140" b="1" dirty="0">
                          <a:solidFill>
                            <a:srgbClr val="FFFFFF"/>
                          </a:solidFill>
                          <a:effectLst/>
                          <a:latin typeface="Arial"/>
                          <a:ea typeface="Times New Roman" panose="02020603050405020304" pitchFamily="18" charset="0"/>
                          <a:cs typeface="Arial"/>
                        </a:rPr>
                        <a:t> </a:t>
                      </a:r>
                    </a:p>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Lead-In</a:t>
                      </a:r>
                    </a:p>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(N</a:t>
                      </a:r>
                      <a:r>
                        <a:rPr lang="en-GB" sz="1140" b="1" baseline="0" dirty="0">
                          <a:solidFill>
                            <a:srgbClr val="FFFFFF"/>
                          </a:solidFill>
                          <a:effectLst/>
                          <a:latin typeface="Arial"/>
                          <a:ea typeface="Times New Roman" panose="02020603050405020304" pitchFamily="18" charset="0"/>
                          <a:cs typeface="Arial"/>
                        </a:rPr>
                        <a:t> </a:t>
                      </a:r>
                      <a:r>
                        <a:rPr lang="en-GB" sz="1140" b="1" dirty="0">
                          <a:solidFill>
                            <a:srgbClr val="FFFFFF"/>
                          </a:solidFill>
                          <a:effectLst/>
                          <a:latin typeface="Arial"/>
                          <a:ea typeface="Times New Roman" panose="02020603050405020304" pitchFamily="18" charset="0"/>
                          <a:cs typeface="Arial"/>
                        </a:rPr>
                        <a:t>= 10)</a:t>
                      </a:r>
                      <a:endParaRPr lang="en-US" sz="1140" dirty="0">
                        <a:solidFill>
                          <a:srgbClr val="FFFFFF"/>
                        </a:solidFill>
                        <a:effectLst/>
                        <a:latin typeface="Arial"/>
                        <a:ea typeface="Calibri" panose="020F0502020204030204" pitchFamily="34" charset="0"/>
                        <a:cs typeface="Arial"/>
                      </a:endParaRPr>
                    </a:p>
                  </a:txBody>
                  <a:tcPr marL="68580" marR="68580" marT="18288" marB="18288" anchor="b">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6BBBB1"/>
                    </a:solidFill>
                  </a:tcPr>
                </a:tc>
                <a:tc>
                  <a:txBody>
                    <a:bodyPr/>
                    <a:lstStyle/>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Sotorasib +</a:t>
                      </a:r>
                      <a:r>
                        <a:rPr lang="en-GB" sz="1140" b="1" baseline="0" dirty="0">
                          <a:solidFill>
                            <a:srgbClr val="FFFFFF"/>
                          </a:solidFill>
                          <a:effectLst/>
                          <a:latin typeface="Arial"/>
                          <a:ea typeface="Times New Roman" panose="02020603050405020304" pitchFamily="18" charset="0"/>
                          <a:cs typeface="Arial"/>
                        </a:rPr>
                        <a:t> Atezolizumab</a:t>
                      </a:r>
                      <a:r>
                        <a:rPr lang="en-GB" sz="1140" b="1" dirty="0">
                          <a:solidFill>
                            <a:srgbClr val="FFFFFF"/>
                          </a:solidFill>
                          <a:effectLst/>
                          <a:latin typeface="Arial"/>
                          <a:ea typeface="Times New Roman" panose="02020603050405020304" pitchFamily="18" charset="0"/>
                          <a:cs typeface="Arial"/>
                        </a:rPr>
                        <a:t> Concurrent</a:t>
                      </a:r>
                      <a:endParaRPr lang="en-US" sz="1140" dirty="0">
                        <a:solidFill>
                          <a:srgbClr val="FFFFFF"/>
                        </a:solidFill>
                        <a:effectLst/>
                        <a:latin typeface="Arial"/>
                        <a:ea typeface="Calibri" panose="020F0502020204030204" pitchFamily="34" charset="0"/>
                        <a:cs typeface="Arial"/>
                      </a:endParaRPr>
                    </a:p>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(N</a:t>
                      </a:r>
                      <a:r>
                        <a:rPr lang="en-GB" sz="1140" b="1" baseline="0" dirty="0">
                          <a:solidFill>
                            <a:srgbClr val="FFFFFF"/>
                          </a:solidFill>
                          <a:effectLst/>
                          <a:latin typeface="Arial"/>
                          <a:ea typeface="Times New Roman" panose="02020603050405020304" pitchFamily="18" charset="0"/>
                          <a:cs typeface="Arial"/>
                        </a:rPr>
                        <a:t> </a:t>
                      </a:r>
                      <a:r>
                        <a:rPr lang="en-GB" sz="1140" b="1" dirty="0">
                          <a:solidFill>
                            <a:srgbClr val="FFFFFF"/>
                          </a:solidFill>
                          <a:effectLst/>
                          <a:latin typeface="Arial"/>
                          <a:ea typeface="Times New Roman" panose="02020603050405020304" pitchFamily="18" charset="0"/>
                          <a:cs typeface="Arial"/>
                        </a:rPr>
                        <a:t>= 10)</a:t>
                      </a:r>
                      <a:endParaRPr lang="en-US" sz="1140" dirty="0">
                        <a:solidFill>
                          <a:srgbClr val="FFFFFF"/>
                        </a:solidFill>
                        <a:effectLst/>
                        <a:latin typeface="Arial"/>
                        <a:ea typeface="Calibri" panose="020F0502020204030204" pitchFamily="34" charset="0"/>
                        <a:cs typeface="Arial"/>
                      </a:endParaRPr>
                    </a:p>
                  </a:txBody>
                  <a:tcPr marL="68580" marR="68580" marT="18288" marB="18288" anchor="b">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1E5680"/>
                    </a:solidFill>
                  </a:tcPr>
                </a:tc>
                <a:tc>
                  <a:txBody>
                    <a:bodyPr/>
                    <a:lstStyle/>
                    <a:p>
                      <a:pPr marL="0" marR="0" indent="0" algn="ctr" rtl="0" latinLnBrk="0">
                        <a:lnSpc>
                          <a:spcPct val="107000"/>
                        </a:lnSpc>
                        <a:spcBef>
                          <a:spcPts val="0"/>
                        </a:spcBef>
                        <a:spcAft>
                          <a:spcPts val="0"/>
                        </a:spcAft>
                        <a:buClrTx/>
                        <a:buSzTx/>
                        <a:buFontTx/>
                        <a:buNone/>
                      </a:pPr>
                      <a:r>
                        <a:rPr lang="en-GB" sz="1140" b="1" dirty="0">
                          <a:solidFill>
                            <a:srgbClr val="FFFFFF"/>
                          </a:solidFill>
                          <a:effectLst/>
                          <a:latin typeface="Arial"/>
                          <a:ea typeface="Times New Roman" panose="02020603050405020304" pitchFamily="18" charset="0"/>
                          <a:cs typeface="Arial"/>
                        </a:rPr>
                        <a:t>Sotorasib + </a:t>
                      </a:r>
                      <a:r>
                        <a:rPr lang="en-GB" sz="1140" b="1" i="0" u="none" strike="noStrike" cap="none" spc="0" baseline="0" dirty="0">
                          <a:ln>
                            <a:noFill/>
                          </a:ln>
                          <a:solidFill>
                            <a:srgbClr val="FFFFFF"/>
                          </a:solidFill>
                          <a:effectLst/>
                          <a:uFillTx/>
                          <a:latin typeface="Arial"/>
                          <a:ea typeface="Times New Roman" panose="02020603050405020304" pitchFamily="18" charset="0"/>
                          <a:cs typeface="Arial"/>
                          <a:sym typeface="Gill Sans"/>
                        </a:rPr>
                        <a:t>Pembrolizumab Lead-In</a:t>
                      </a:r>
                      <a:r>
                        <a:rPr lang="en-GB" sz="1140" b="1" i="0" u="none" strike="noStrike" cap="none" spc="0" baseline="0" dirty="0">
                          <a:ln>
                            <a:noFill/>
                          </a:ln>
                          <a:solidFill>
                            <a:srgbClr val="FFFFFF"/>
                          </a:solidFill>
                          <a:effectLst/>
                          <a:uFillTx/>
                          <a:latin typeface="Arial"/>
                          <a:ea typeface="Times New Roman" panose="02020603050405020304" pitchFamily="18" charset="0"/>
                          <a:cs typeface="Arial"/>
                        </a:rPr>
                        <a:t> </a:t>
                      </a:r>
                      <a:endParaRPr lang="en-GB" sz="1140" b="1" i="0" u="none" strike="noStrike" cap="none" spc="0" baseline="0" dirty="0">
                        <a:ln>
                          <a:noFill/>
                        </a:ln>
                        <a:solidFill>
                          <a:srgbClr val="FFFFFF"/>
                        </a:solidFill>
                        <a:effectLst/>
                        <a:uFillTx/>
                        <a:latin typeface="Arial"/>
                        <a:ea typeface="Times New Roman" panose="02020603050405020304" pitchFamily="18" charset="0"/>
                        <a:cs typeface="Arial"/>
                        <a:sym typeface="Gill Sans"/>
                      </a:endParaRPr>
                    </a:p>
                    <a:p>
                      <a:pPr marL="0" marR="0" indent="0" algn="ctr" defTabSz="914400" rtl="0" latinLnBrk="0">
                        <a:lnSpc>
                          <a:spcPct val="107000"/>
                        </a:lnSpc>
                        <a:spcBef>
                          <a:spcPts val="0"/>
                        </a:spcBef>
                        <a:spcAft>
                          <a:spcPts val="0"/>
                        </a:spcAft>
                        <a:buClrTx/>
                        <a:buSzTx/>
                        <a:buFontTx/>
                        <a:buNone/>
                        <a:tabLst/>
                      </a:pPr>
                      <a:r>
                        <a:rPr lang="en-GB" sz="1140" b="1" i="0" u="none" strike="noStrike" cap="none" spc="0" baseline="0" dirty="0">
                          <a:ln>
                            <a:noFill/>
                          </a:ln>
                          <a:solidFill>
                            <a:srgbClr val="FFFFFF"/>
                          </a:solidFill>
                          <a:effectLst/>
                          <a:uFillTx/>
                          <a:latin typeface="Arial"/>
                          <a:ea typeface="Times New Roman" panose="02020603050405020304" pitchFamily="18" charset="0"/>
                          <a:cs typeface="Arial"/>
                          <a:sym typeface="Gill Sans"/>
                        </a:rPr>
                        <a:t>(N = 19)</a:t>
                      </a:r>
                      <a:endParaRPr lang="en-US" sz="1140" b="1" i="0" u="none" strike="noStrike" cap="none" spc="0" baseline="0" dirty="0">
                        <a:ln>
                          <a:noFill/>
                        </a:ln>
                        <a:solidFill>
                          <a:srgbClr val="FFFFFF"/>
                        </a:solidFill>
                        <a:effectLst/>
                        <a:uFillTx/>
                        <a:latin typeface="Arial"/>
                        <a:ea typeface="Calibri" panose="020F0502020204030204" pitchFamily="34" charset="0"/>
                        <a:cs typeface="Arial"/>
                        <a:sym typeface="Gill Sans"/>
                      </a:endParaRPr>
                    </a:p>
                  </a:txBody>
                  <a:tcPr marL="68580" marR="68580" marT="18288" marB="18288" anchor="b">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6BBBB1"/>
                    </a:solidFill>
                  </a:tcPr>
                </a:tc>
                <a:tc>
                  <a:txBody>
                    <a:bodyPr/>
                    <a:lstStyle/>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Sotorasib + Pembrolizumab Concurrent</a:t>
                      </a:r>
                      <a:endParaRPr lang="en-US" sz="1140" dirty="0">
                        <a:solidFill>
                          <a:srgbClr val="FFFFFF"/>
                        </a:solidFill>
                        <a:effectLst/>
                        <a:latin typeface="Arial"/>
                        <a:ea typeface="Calibri" panose="020F0502020204030204" pitchFamily="34" charset="0"/>
                        <a:cs typeface="Arial"/>
                      </a:endParaRPr>
                    </a:p>
                    <a:p>
                      <a:pPr marL="0" marR="0" algn="ctr">
                        <a:lnSpc>
                          <a:spcPct val="107000"/>
                        </a:lnSpc>
                        <a:spcBef>
                          <a:spcPts val="0"/>
                        </a:spcBef>
                        <a:spcAft>
                          <a:spcPts val="0"/>
                        </a:spcAft>
                      </a:pPr>
                      <a:r>
                        <a:rPr lang="en-GB" sz="1140" b="1" dirty="0">
                          <a:solidFill>
                            <a:srgbClr val="FFFFFF"/>
                          </a:solidFill>
                          <a:effectLst/>
                          <a:latin typeface="Arial"/>
                          <a:ea typeface="Times New Roman" panose="02020603050405020304" pitchFamily="18" charset="0"/>
                          <a:cs typeface="Arial"/>
                        </a:rPr>
                        <a:t>(</a:t>
                      </a:r>
                      <a:r>
                        <a:rPr lang="en-GB" sz="1140" b="1" baseline="0" dirty="0">
                          <a:solidFill>
                            <a:srgbClr val="FFFFFF"/>
                          </a:solidFill>
                          <a:effectLst/>
                          <a:latin typeface="Arial"/>
                          <a:ea typeface="Times New Roman" panose="02020603050405020304" pitchFamily="18" charset="0"/>
                          <a:cs typeface="Arial"/>
                        </a:rPr>
                        <a:t>N = </a:t>
                      </a:r>
                      <a:r>
                        <a:rPr lang="en-GB" sz="1140" b="1" dirty="0">
                          <a:solidFill>
                            <a:srgbClr val="FFFFFF"/>
                          </a:solidFill>
                          <a:effectLst/>
                          <a:latin typeface="Arial"/>
                          <a:ea typeface="Times New Roman" panose="02020603050405020304" pitchFamily="18" charset="0"/>
                          <a:cs typeface="Arial"/>
                        </a:rPr>
                        <a:t>19)</a:t>
                      </a:r>
                      <a:endParaRPr lang="en-US" sz="1140" dirty="0">
                        <a:solidFill>
                          <a:srgbClr val="FFFFFF"/>
                        </a:solidFill>
                        <a:effectLst/>
                        <a:latin typeface="Arial"/>
                        <a:ea typeface="Calibri" panose="020F0502020204030204" pitchFamily="34" charset="0"/>
                        <a:cs typeface="Arial"/>
                      </a:endParaRPr>
                    </a:p>
                  </a:txBody>
                  <a:tcPr marL="68580" marR="68580" marT="18288" marB="18288" anchor="b">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1E5680"/>
                    </a:solidFill>
                  </a:tcPr>
                </a:tc>
                <a:extLst>
                  <a:ext uri="{0D108BD9-81ED-4DB2-BD59-A6C34878D82A}">
                    <a16:rowId xmlns:a16="http://schemas.microsoft.com/office/drawing/2014/main" val="4025827116"/>
                  </a:ext>
                </a:extLst>
              </a:tr>
              <a:tr h="170456">
                <a:tc>
                  <a:txBody>
                    <a:bodyPr/>
                    <a:lstStyle/>
                    <a:p>
                      <a:pPr marL="91440" marR="0" algn="l">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TRAE, any grade, n (%)</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10 (100)</a:t>
                      </a:r>
                      <a:endParaRPr lang="en-US" sz="1140"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9 (90)</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15 (79)</a:t>
                      </a:r>
                      <a:endParaRPr lang="en-US" sz="1140"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GB" sz="1140">
                          <a:solidFill>
                            <a:srgbClr val="1E5680"/>
                          </a:solidFill>
                          <a:effectLst/>
                          <a:latin typeface="Arial"/>
                          <a:ea typeface="Times New Roman" panose="02020603050405020304" pitchFamily="18" charset="0"/>
                          <a:cs typeface="Arial"/>
                        </a:rPr>
                        <a:t>17 (89)</a:t>
                      </a:r>
                      <a:endParaRPr lang="en-US" sz="114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47981292"/>
                  </a:ext>
                </a:extLst>
              </a:tr>
              <a:tr h="170456">
                <a:tc>
                  <a:txBody>
                    <a:bodyPr/>
                    <a:lstStyle/>
                    <a:p>
                      <a:pPr marL="274320" marR="0" algn="l">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Grade 3</a:t>
                      </a:r>
                      <a:endParaRPr lang="en-US" sz="1140" strike="sngStrike" dirty="0">
                        <a:solidFill>
                          <a:srgbClr val="FF000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40" dirty="0">
                          <a:solidFill>
                            <a:srgbClr val="1E5680"/>
                          </a:solidFill>
                          <a:effectLst/>
                          <a:latin typeface="Arial"/>
                          <a:ea typeface="Calibri" panose="020F0502020204030204" pitchFamily="34" charset="0"/>
                          <a:cs typeface="Arial"/>
                        </a:rPr>
                        <a:t>3 (30)</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C3E3DF">
                        <a:alpha val="58039"/>
                      </a:srgb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40" dirty="0">
                          <a:solidFill>
                            <a:srgbClr val="1E5680"/>
                          </a:solidFill>
                          <a:effectLst/>
                          <a:latin typeface="Arial"/>
                          <a:ea typeface="Calibri" panose="020F0502020204030204" pitchFamily="34" charset="0"/>
                          <a:cs typeface="Arial"/>
                        </a:rPr>
                        <a:t>5 (50)</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40" dirty="0">
                          <a:solidFill>
                            <a:srgbClr val="1E5680"/>
                          </a:solidFill>
                          <a:effectLst/>
                          <a:latin typeface="Arial"/>
                          <a:ea typeface="Calibri" panose="020F0502020204030204" pitchFamily="34" charset="0"/>
                          <a:cs typeface="Arial"/>
                        </a:rPr>
                        <a:t>10 (53)</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40">
                          <a:solidFill>
                            <a:srgbClr val="1E5680"/>
                          </a:solidFill>
                          <a:effectLst/>
                          <a:latin typeface="Arial"/>
                          <a:ea typeface="Calibri" panose="020F0502020204030204" pitchFamily="34" charset="0"/>
                          <a:cs typeface="Arial"/>
                        </a:rPr>
                        <a:t>14 (74)</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extLst>
                  <a:ext uri="{0D108BD9-81ED-4DB2-BD59-A6C34878D82A}">
                    <a16:rowId xmlns:a16="http://schemas.microsoft.com/office/drawing/2014/main" val="363489925"/>
                  </a:ext>
                </a:extLst>
              </a:tr>
              <a:tr h="170456">
                <a:tc>
                  <a:txBody>
                    <a:bodyPr/>
                    <a:lstStyle/>
                    <a:p>
                      <a:pPr marL="274320" marR="0" algn="l">
                        <a:lnSpc>
                          <a:spcPct val="107000"/>
                        </a:lnSpc>
                        <a:spcBef>
                          <a:spcPts val="0"/>
                        </a:spcBef>
                        <a:spcAft>
                          <a:spcPts val="0"/>
                        </a:spcAft>
                      </a:pPr>
                      <a:r>
                        <a:rPr lang="en-US" sz="1140" dirty="0">
                          <a:solidFill>
                            <a:srgbClr val="1E5680"/>
                          </a:solidFill>
                          <a:effectLst/>
                          <a:latin typeface="Arial"/>
                          <a:ea typeface="Calibri" panose="020F0502020204030204" pitchFamily="34" charset="0"/>
                          <a:cs typeface="Arial"/>
                        </a:rPr>
                        <a:t>Grade</a:t>
                      </a:r>
                      <a:r>
                        <a:rPr lang="en-US" sz="1140" baseline="0" dirty="0">
                          <a:solidFill>
                            <a:srgbClr val="1E5680"/>
                          </a:solidFill>
                          <a:effectLst/>
                          <a:latin typeface="Arial"/>
                          <a:ea typeface="Calibri" panose="020F0502020204030204" pitchFamily="34" charset="0"/>
                          <a:cs typeface="Arial"/>
                        </a:rPr>
                        <a:t> 4*</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dirty="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dirty="0">
                          <a:solidFill>
                            <a:srgbClr val="1E5680"/>
                          </a:solidFill>
                          <a:effectLst/>
                          <a:latin typeface="Arial"/>
                          <a:ea typeface="Calibri" panose="020F0502020204030204" pitchFamily="34" charset="0"/>
                          <a:cs typeface="Arial"/>
                        </a:rPr>
                        <a:t>1 (10)</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dirty="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a:solidFill>
                            <a:srgbClr val="1E5680"/>
                          </a:solidFill>
                          <a:effectLst/>
                          <a:latin typeface="Arial"/>
                          <a:ea typeface="Calibri" panose="020F0502020204030204" pitchFamily="34" charset="0"/>
                          <a:cs typeface="Arial"/>
                        </a:rPr>
                        <a:t>1</a:t>
                      </a:r>
                      <a:r>
                        <a:rPr lang="en-US" sz="1140" baseline="0">
                          <a:solidFill>
                            <a:srgbClr val="1E5680"/>
                          </a:solidFill>
                          <a:effectLst/>
                          <a:latin typeface="Arial"/>
                          <a:ea typeface="Calibri" panose="020F0502020204030204" pitchFamily="34" charset="0"/>
                          <a:cs typeface="Arial"/>
                        </a:rPr>
                        <a:t> (5)</a:t>
                      </a:r>
                      <a:endParaRPr lang="en-US" sz="114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624958382"/>
                  </a:ext>
                </a:extLst>
              </a:tr>
              <a:tr h="324480">
                <a:tc>
                  <a:txBody>
                    <a:bodyPr/>
                    <a:lstStyle/>
                    <a:p>
                      <a:pPr marL="91440" marR="0" algn="l">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TRAE leading to </a:t>
                      </a:r>
                      <a:r>
                        <a:rPr lang="en-GB" sz="1140" dirty="0" err="1">
                          <a:solidFill>
                            <a:srgbClr val="1E5680"/>
                          </a:solidFill>
                          <a:effectLst/>
                          <a:latin typeface="Arial"/>
                          <a:ea typeface="Times New Roman" panose="02020603050405020304" pitchFamily="18" charset="0"/>
                          <a:cs typeface="Arial"/>
                        </a:rPr>
                        <a:t>sotorasib</a:t>
                      </a:r>
                      <a:r>
                        <a:rPr lang="en-GB" sz="1140" dirty="0">
                          <a:solidFill>
                            <a:srgbClr val="1E5680"/>
                          </a:solidFill>
                          <a:effectLst/>
                          <a:latin typeface="Arial"/>
                          <a:ea typeface="Times New Roman" panose="02020603050405020304" pitchFamily="18" charset="0"/>
                          <a:cs typeface="Arial"/>
                        </a:rPr>
                        <a:t> and/or IO discontinuation, n (%)</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1 (10)</a:t>
                      </a:r>
                      <a:endParaRPr lang="en-US" sz="1140"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5 (50)</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6 (32)</a:t>
                      </a:r>
                      <a:endParaRPr lang="en-US" sz="1140"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GB" sz="1140" dirty="0">
                          <a:solidFill>
                            <a:srgbClr val="1E5680"/>
                          </a:solidFill>
                          <a:effectLst/>
                          <a:latin typeface="Arial"/>
                          <a:ea typeface="Times New Roman" panose="02020603050405020304" pitchFamily="18" charset="0"/>
                          <a:cs typeface="Arial"/>
                        </a:rPr>
                        <a:t>10 (53)</a:t>
                      </a:r>
                      <a:endParaRPr lang="en-US" sz="1140"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extLst>
                  <a:ext uri="{0D108BD9-81ED-4DB2-BD59-A6C34878D82A}">
                    <a16:rowId xmlns:a16="http://schemas.microsoft.com/office/drawing/2014/main" val="1945995411"/>
                  </a:ext>
                </a:extLst>
              </a:tr>
              <a:tr h="170456">
                <a:tc>
                  <a:txBody>
                    <a:bodyPr/>
                    <a:lstStyle/>
                    <a:p>
                      <a:pPr marL="91440" marR="0" lvl="0" indent="0" algn="l" rtl="0" eaLnBrk="1" fontAlgn="auto" latinLnBrk="0" hangingPunct="1">
                        <a:lnSpc>
                          <a:spcPct val="107000"/>
                        </a:lnSpc>
                        <a:spcBef>
                          <a:spcPts val="0"/>
                        </a:spcBef>
                        <a:spcAft>
                          <a:spcPts val="0"/>
                        </a:spcAft>
                        <a:buClrTx/>
                        <a:buSzTx/>
                        <a:buFontTx/>
                        <a:buNone/>
                      </a:pPr>
                      <a:r>
                        <a:rPr lang="en-US" sz="1140" strike="noStrike" dirty="0">
                          <a:solidFill>
                            <a:srgbClr val="1E5680"/>
                          </a:solidFill>
                          <a:effectLst/>
                          <a:latin typeface="Arial"/>
                          <a:ea typeface="Calibri" panose="020F0502020204030204" pitchFamily="34" charset="0"/>
                          <a:cs typeface="Arial"/>
                        </a:rPr>
                        <a:t>Median duration</a:t>
                      </a:r>
                      <a:r>
                        <a:rPr lang="en-US" sz="1140" strike="noStrike" baseline="0" dirty="0">
                          <a:solidFill>
                            <a:srgbClr val="1E5680"/>
                          </a:solidFill>
                          <a:effectLst/>
                          <a:latin typeface="Arial"/>
                          <a:ea typeface="Calibri" panose="020F0502020204030204" pitchFamily="34" charset="0"/>
                          <a:cs typeface="Arial"/>
                        </a:rPr>
                        <a:t> of </a:t>
                      </a:r>
                      <a:r>
                        <a:rPr lang="en-US" sz="1140" strike="noStrike" dirty="0">
                          <a:solidFill>
                            <a:srgbClr val="1E5680"/>
                          </a:solidFill>
                          <a:effectLst/>
                          <a:latin typeface="Arial"/>
                          <a:ea typeface="Calibri" panose="020F0502020204030204" pitchFamily="34" charset="0"/>
                          <a:cs typeface="Arial"/>
                        </a:rPr>
                        <a:t>sotorasib,</a:t>
                      </a:r>
                      <a:r>
                        <a:rPr lang="en-US" sz="1140" strike="noStrike" baseline="0" dirty="0">
                          <a:solidFill>
                            <a:srgbClr val="1E5680"/>
                          </a:solidFill>
                          <a:effectLst/>
                          <a:latin typeface="Arial"/>
                          <a:ea typeface="Calibri" panose="020F0502020204030204" pitchFamily="34" charset="0"/>
                          <a:cs typeface="Arial"/>
                        </a:rPr>
                        <a:t> months</a:t>
                      </a:r>
                      <a:r>
                        <a:rPr lang="en-US" sz="1140" strike="noStrike" dirty="0">
                          <a:solidFill>
                            <a:srgbClr val="1E5680"/>
                          </a:solidFill>
                          <a:effectLst/>
                          <a:latin typeface="Arial"/>
                          <a:ea typeface="Calibri" panose="020F0502020204030204" pitchFamily="34" charset="0"/>
                          <a:cs typeface="Arial"/>
                        </a:rPr>
                        <a:t> (m</a:t>
                      </a:r>
                      <a:r>
                        <a:rPr lang="en-US" sz="1140" strike="noStrike" baseline="0" dirty="0">
                          <a:solidFill>
                            <a:srgbClr val="1E5680"/>
                          </a:solidFill>
                          <a:effectLst/>
                          <a:latin typeface="Arial"/>
                          <a:ea typeface="Calibri" panose="020F0502020204030204" pitchFamily="34" charset="0"/>
                          <a:cs typeface="Arial"/>
                        </a:rPr>
                        <a:t>in, max)</a:t>
                      </a:r>
                      <a:endParaRPr lang="en-US" sz="1140" strike="noStrike" dirty="0">
                        <a:solidFill>
                          <a:srgbClr val="1E5680"/>
                        </a:solidFill>
                        <a:effectLst/>
                        <a:latin typeface="Arial"/>
                        <a:ea typeface="Calibri" panose="020F0502020204030204" pitchFamily="34" charset="0"/>
                        <a:cs typeface="Arial"/>
                      </a:endParaRP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6.5 (1, 18)</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4.4 (1, 14)</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2.8 (1, 15)</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4.9 (2, 30)</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3976077656"/>
                  </a:ext>
                </a:extLst>
              </a:tr>
              <a:tr h="170456">
                <a:tc>
                  <a:txBody>
                    <a:bodyPr/>
                    <a:lstStyle/>
                    <a:p>
                      <a:pPr marL="91440" marR="0" algn="l">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Median duration of combination,</a:t>
                      </a:r>
                      <a:r>
                        <a:rPr lang="en-US" sz="1140" strike="noStrike" baseline="0" dirty="0">
                          <a:solidFill>
                            <a:srgbClr val="1E5680"/>
                          </a:solidFill>
                          <a:effectLst/>
                          <a:latin typeface="Arial"/>
                          <a:ea typeface="Calibri" panose="020F0502020204030204" pitchFamily="34" charset="0"/>
                          <a:cs typeface="Arial"/>
                        </a:rPr>
                        <a:t> months (min, max)</a:t>
                      </a:r>
                      <a:r>
                        <a:rPr lang="en-US" sz="1140" strike="noStrike" baseline="30000" dirty="0">
                          <a:solidFill>
                            <a:srgbClr val="1E5680"/>
                          </a:solidFill>
                          <a:effectLst/>
                          <a:latin typeface="Arial"/>
                          <a:ea typeface="Calibri" panose="020F0502020204030204" pitchFamily="34" charset="0"/>
                          <a:cs typeface="Arial"/>
                        </a:rPr>
                        <a:t>ǂ</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US" sz="1140" strike="noStrike">
                          <a:solidFill>
                            <a:srgbClr val="1E5680"/>
                          </a:solidFill>
                          <a:effectLst/>
                          <a:latin typeface="Arial"/>
                          <a:ea typeface="Calibri" panose="020F0502020204030204" pitchFamily="34" charset="0"/>
                          <a:cs typeface="Arial"/>
                        </a:rPr>
                        <a:t>1.5 (0, 18)</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2.5 (1, 14)</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0.7 (</a:t>
                      </a:r>
                      <a:r>
                        <a:rPr lang="en-US" sz="1140" strike="noStrike" baseline="0" dirty="0">
                          <a:solidFill>
                            <a:srgbClr val="1E5680"/>
                          </a:solidFill>
                          <a:effectLst/>
                          <a:latin typeface="Arial"/>
                          <a:ea typeface="Calibri" panose="020F0502020204030204" pitchFamily="34" charset="0"/>
                          <a:cs typeface="Arial"/>
                        </a:rPr>
                        <a:t>1, 15)</a:t>
                      </a:r>
                      <a:endParaRPr lang="en-US" sz="1140" strike="noStrike"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2.3 (1, 9)</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E1F1EF"/>
                    </a:solidFill>
                  </a:tcPr>
                </a:tc>
                <a:extLst>
                  <a:ext uri="{0D108BD9-81ED-4DB2-BD59-A6C34878D82A}">
                    <a16:rowId xmlns:a16="http://schemas.microsoft.com/office/drawing/2014/main" val="170677840"/>
                  </a:ext>
                </a:extLst>
              </a:tr>
              <a:tr h="170456">
                <a:tc>
                  <a:txBody>
                    <a:bodyPr/>
                    <a:lstStyle/>
                    <a:p>
                      <a:pPr marL="91440" marR="0" algn="l">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Hepatotoxicity grade ≥ 3, median onset, days (range)</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3175"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40" strike="noStrike">
                          <a:solidFill>
                            <a:srgbClr val="1E5680"/>
                          </a:solidFill>
                          <a:effectLst/>
                          <a:latin typeface="Arial"/>
                          <a:ea typeface="Calibri" panose="020F0502020204030204" pitchFamily="34" charset="0"/>
                          <a:cs typeface="Arial"/>
                        </a:rPr>
                        <a:t>50 (28, 93)</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67 (36, 147)</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73 (45, 127)</a:t>
                      </a:r>
                    </a:p>
                  </a:txBody>
                  <a:tcPr marL="68580" marR="68580" marT="0" marB="0" anchor="ctr">
                    <a:lnL w="285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140" strike="noStrike" dirty="0">
                          <a:solidFill>
                            <a:srgbClr val="1E5680"/>
                          </a:solidFill>
                          <a:effectLst/>
                          <a:latin typeface="Arial"/>
                          <a:ea typeface="Calibri" panose="020F0502020204030204" pitchFamily="34" charset="0"/>
                          <a:cs typeface="Arial"/>
                        </a:rPr>
                        <a:t>51 (29, 190)</a:t>
                      </a:r>
                    </a:p>
                  </a:txBody>
                  <a:tcPr marL="68580" marR="68580" marT="0" marB="0" anchor="ctr">
                    <a:lnL w="31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228490294"/>
                  </a:ext>
                </a:extLst>
              </a:tr>
            </a:tbl>
          </a:graphicData>
        </a:graphic>
      </p:graphicFrame>
      <p:sp>
        <p:nvSpPr>
          <p:cNvPr id="9" name="Rectangle 8"/>
          <p:cNvSpPr/>
          <p:nvPr/>
        </p:nvSpPr>
        <p:spPr>
          <a:xfrm>
            <a:off x="62250" y="4211694"/>
            <a:ext cx="9143999" cy="669414"/>
          </a:xfrm>
          <a:prstGeom prst="rect">
            <a:avLst/>
          </a:prstGeom>
          <a:noFill/>
        </p:spPr>
        <p:txBody>
          <a:bodyPr wrap="square" lIns="91440" tIns="45720" rIns="91440" bIns="45720" anchor="t">
            <a:spAutoFit/>
          </a:bodyPr>
          <a:lstStyle/>
          <a:p>
            <a:pPr marL="57150">
              <a:defRPr/>
            </a:pPr>
            <a:r>
              <a:rPr lang="en-US" sz="750" kern="1200" dirty="0">
                <a:solidFill>
                  <a:schemeClr val="tx1"/>
                </a:solidFill>
                <a:latin typeface="Arial" panose="020B0604020202020204" pitchFamily="34" charset="0"/>
                <a:cs typeface="Arial" panose="020B0604020202020204" pitchFamily="34" charset="0"/>
              </a:rPr>
              <a:t>Hepatotoxicity included ALT increased, AST increased, ALP increased, bilirubin increased, GGT increased; also hepatitis, liver function test increased, drug-induced liver injury, transaminases increased for </a:t>
            </a:r>
            <a:r>
              <a:rPr lang="en-US" sz="750" kern="1200" dirty="0" err="1">
                <a:solidFill>
                  <a:schemeClr val="tx1"/>
                </a:solidFill>
                <a:latin typeface="Arial" panose="020B0604020202020204" pitchFamily="34" charset="0"/>
                <a:cs typeface="Arial" panose="020B0604020202020204" pitchFamily="34" charset="0"/>
              </a:rPr>
              <a:t>sotorasib+atezolizumab</a:t>
            </a:r>
            <a:r>
              <a:rPr lang="en-US" sz="750" kern="1200" dirty="0">
                <a:solidFill>
                  <a:schemeClr val="tx1"/>
                </a:solidFill>
                <a:latin typeface="Arial" panose="020B0604020202020204" pitchFamily="34" charset="0"/>
                <a:cs typeface="Arial" panose="020B0604020202020204" pitchFamily="34" charset="0"/>
              </a:rPr>
              <a:t>; also hepatic enzyme increased, immune-mediated hepatitis for </a:t>
            </a:r>
            <a:r>
              <a:rPr lang="en-US" sz="750" kern="1200" dirty="0" err="1">
                <a:solidFill>
                  <a:schemeClr val="tx1"/>
                </a:solidFill>
                <a:latin typeface="Arial" panose="020B0604020202020204" pitchFamily="34" charset="0"/>
                <a:cs typeface="Arial" panose="020B0604020202020204" pitchFamily="34" charset="0"/>
              </a:rPr>
              <a:t>sotorasib</a:t>
            </a:r>
            <a:r>
              <a:rPr lang="en-US" sz="750" kern="1200" dirty="0">
                <a:solidFill>
                  <a:schemeClr val="tx1"/>
                </a:solidFill>
                <a:latin typeface="Arial" panose="020B0604020202020204" pitchFamily="34" charset="0"/>
                <a:cs typeface="Arial" panose="020B0604020202020204" pitchFamily="34" charset="0"/>
              </a:rPr>
              <a:t> </a:t>
            </a:r>
            <a:r>
              <a:rPr lang="en-US" sz="750" kern="1200" dirty="0" err="1">
                <a:solidFill>
                  <a:schemeClr val="tx1"/>
                </a:solidFill>
                <a:latin typeface="Arial" panose="020B0604020202020204" pitchFamily="34" charset="0"/>
                <a:cs typeface="Arial" panose="020B0604020202020204" pitchFamily="34" charset="0"/>
              </a:rPr>
              <a:t>lead-in+pembrolizumab</a:t>
            </a:r>
            <a:r>
              <a:rPr lang="en-US" sz="750" kern="1200" dirty="0">
                <a:solidFill>
                  <a:schemeClr val="tx1"/>
                </a:solidFill>
                <a:latin typeface="Arial" panose="020B0604020202020204" pitchFamily="34" charset="0"/>
                <a:cs typeface="Arial" panose="020B0604020202020204" pitchFamily="34" charset="0"/>
              </a:rPr>
              <a:t>; also autoimmune hepatitis for </a:t>
            </a:r>
            <a:r>
              <a:rPr lang="en-US" sz="750" kern="1200" dirty="0" err="1">
                <a:solidFill>
                  <a:schemeClr val="tx1"/>
                </a:solidFill>
                <a:latin typeface="Arial" panose="020B0604020202020204" pitchFamily="34" charset="0"/>
                <a:cs typeface="Arial" panose="020B0604020202020204" pitchFamily="34" charset="0"/>
              </a:rPr>
              <a:t>sotorasib+pembrolizumab</a:t>
            </a:r>
            <a:r>
              <a:rPr lang="en-US" sz="750" kern="1200" dirty="0">
                <a:solidFill>
                  <a:schemeClr val="tx1"/>
                </a:solidFill>
                <a:latin typeface="Arial" panose="020B0604020202020204" pitchFamily="34" charset="0"/>
                <a:cs typeface="Arial" panose="020B0604020202020204" pitchFamily="34" charset="0"/>
              </a:rPr>
              <a:t> concurrent.</a:t>
            </a:r>
            <a:endParaRPr kumimoji="0" lang="en-US" sz="7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L="57150" marR="0" lvl="0" indent="0" algn="l" defTabSz="914400" rtl="0" eaLnBrk="1" fontAlgn="auto" latinLnBrk="0" hangingPunct="0">
              <a:lnSpc>
                <a:spcPct val="100000"/>
              </a:lnSpc>
              <a:spcBef>
                <a:spcPts val="0"/>
              </a:spcBef>
              <a:spcAft>
                <a:spcPts val="0"/>
              </a:spcAft>
              <a:buClrTx/>
              <a:buSzTx/>
              <a:buFontTx/>
              <a:buNone/>
              <a:tabLst/>
              <a:defRPr/>
            </a:pPr>
            <a:r>
              <a:rPr kumimoji="0" lang="en-US" sz="7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*Grade 4 TRAEs were ALT increased (n = 1; related to sotorasib and atezolizumab), and AST increased (n = 1; related to sotorasib).</a:t>
            </a:r>
          </a:p>
          <a:p>
            <a:pPr marL="57150" marR="0" lvl="0" indent="0" algn="l" defTabSz="914400" rtl="0" eaLnBrk="1" fontAlgn="auto" latinLnBrk="0" hangingPunct="0">
              <a:lnSpc>
                <a:spcPct val="100000"/>
              </a:lnSpc>
              <a:spcBef>
                <a:spcPts val="0"/>
              </a:spcBef>
              <a:spcAft>
                <a:spcPts val="0"/>
              </a:spcAft>
              <a:buClrTx/>
              <a:buSzTx/>
              <a:buFontTx/>
              <a:buNone/>
              <a:tabLst/>
              <a:defRPr/>
            </a:pPr>
            <a:r>
              <a:rPr kumimoji="0" lang="en-US" sz="750" b="0" i="0" u="none" strike="noStrike" kern="1200" cap="none" spc="0" normalizeH="0" baseline="30000" noProof="0" dirty="0" err="1">
                <a:ln>
                  <a:noFill/>
                </a:ln>
                <a:solidFill>
                  <a:schemeClr val="tx1"/>
                </a:solidFill>
                <a:effectLst/>
                <a:uLnTx/>
                <a:uFillTx/>
                <a:latin typeface="Arial" panose="020B0604020202020204" pitchFamily="34" charset="0"/>
                <a:cs typeface="Arial" panose="020B0604020202020204" pitchFamily="34" charset="0"/>
                <a:sym typeface="Helvetica"/>
              </a:rPr>
              <a:t>ǂ</a:t>
            </a:r>
            <a:r>
              <a:rPr kumimoji="0" lang="en-US" sz="75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sym typeface="Helvetica"/>
              </a:rPr>
              <a:t>Duration</a:t>
            </a:r>
            <a:r>
              <a:rPr kumimoji="0" lang="en-US" sz="75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a:rPr>
              <a:t> of combination calculated for patients receiving both </a:t>
            </a:r>
            <a:r>
              <a:rPr kumimoji="0" lang="en-US" sz="750" b="0" i="0" u="none" strike="noStrike" kern="1200" cap="none" spc="0" normalizeH="0" noProof="0" dirty="0" err="1">
                <a:ln>
                  <a:noFill/>
                </a:ln>
                <a:solidFill>
                  <a:schemeClr val="tx1"/>
                </a:solidFill>
                <a:effectLst/>
                <a:uLnTx/>
                <a:uFillTx/>
                <a:latin typeface="Arial" panose="020B0604020202020204" pitchFamily="34" charset="0"/>
                <a:cs typeface="Arial" panose="020B0604020202020204" pitchFamily="34" charset="0"/>
                <a:sym typeface="Helvetica"/>
              </a:rPr>
              <a:t>sotorasib</a:t>
            </a:r>
            <a:r>
              <a:rPr kumimoji="0" lang="en-US" sz="75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a:rPr>
              <a:t> and IO; one patient in a lead-in cohort did not receive IO and not included.</a:t>
            </a:r>
          </a:p>
          <a:p>
            <a:pPr marL="57150" marR="0" lvl="0" indent="0" algn="l" defTabSz="914400" rtl="0" eaLnBrk="1" fontAlgn="auto" latinLnBrk="0" hangingPunct="0">
              <a:lnSpc>
                <a:spcPct val="100000"/>
              </a:lnSpc>
              <a:spcBef>
                <a:spcPts val="0"/>
              </a:spcBef>
              <a:spcAft>
                <a:spcPts val="0"/>
              </a:spcAft>
              <a:buClrTx/>
              <a:buSzTx/>
              <a:buFontTx/>
              <a:buNone/>
              <a:tabLst/>
              <a:defRPr/>
            </a:pPr>
            <a:r>
              <a:rPr kumimoji="0" lang="en-US" sz="750" b="0" i="0" u="none" strike="noStrike" kern="1200" cap="none" spc="0" normalizeH="0" baseline="30000" noProof="0" dirty="0">
                <a:ln>
                  <a:noFill/>
                </a:ln>
                <a:solidFill>
                  <a:schemeClr val="tx1"/>
                </a:solidFill>
                <a:effectLst/>
                <a:uLnTx/>
                <a:uFillTx/>
                <a:latin typeface="Arial" panose="020B0604020202020204" pitchFamily="34" charset="0"/>
                <a:cs typeface="Arial" panose="020B0604020202020204" pitchFamily="34" charset="0"/>
                <a:sym typeface="Helvetica"/>
              </a:rPr>
              <a:t>†</a:t>
            </a:r>
            <a:r>
              <a:rPr kumimoji="0" lang="en-US" sz="7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DLT window was 21 days following initiation of combination treatment.</a:t>
            </a:r>
            <a:r>
              <a:rPr kumimoji="0" lang="en-US" sz="750" b="0" i="0" u="none" strike="noStrike" kern="1200" cap="none" spc="0" normalizeH="0" noProof="0" dirty="0">
                <a:ln>
                  <a:noFill/>
                </a:ln>
                <a:solidFill>
                  <a:schemeClr val="tx1"/>
                </a:solidFill>
                <a:effectLst/>
                <a:uLnTx/>
                <a:uFillTx/>
                <a:latin typeface="Arial" panose="020B0604020202020204" pitchFamily="34" charset="0"/>
                <a:cs typeface="Arial" panose="020B0604020202020204" pitchFamily="34" charset="0"/>
                <a:sym typeface="Helvetica"/>
              </a:rPr>
              <a:t> </a:t>
            </a:r>
            <a:r>
              <a:rPr kumimoji="0" lang="en-US" sz="7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IO, immune-oncology therapy.</a:t>
            </a:r>
            <a:endParaRPr kumimoji="0" lang="en-US" sz="75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p:txBody>
      </p:sp>
      <p:graphicFrame>
        <p:nvGraphicFramePr>
          <p:cNvPr id="6" name="Table 5">
            <a:extLst>
              <a:ext uri="{FF2B5EF4-FFF2-40B4-BE49-F238E27FC236}">
                <a16:creationId xmlns:a16="http://schemas.microsoft.com/office/drawing/2014/main" id="{161B28A9-A2B6-465A-B88D-040D41B523B5}"/>
              </a:ext>
            </a:extLst>
          </p:cNvPr>
          <p:cNvGraphicFramePr>
            <a:graphicFrameLocks noGrp="1"/>
          </p:cNvGraphicFramePr>
          <p:nvPr>
            <p:extLst>
              <p:ext uri="{D42A27DB-BD31-4B8C-83A1-F6EECF244321}">
                <p14:modId xmlns:p14="http://schemas.microsoft.com/office/powerpoint/2010/main" val="533382585"/>
              </p:ext>
            </p:extLst>
          </p:nvPr>
        </p:nvGraphicFramePr>
        <p:xfrm>
          <a:off x="147161" y="3406276"/>
          <a:ext cx="8849678" cy="822960"/>
        </p:xfrm>
        <a:graphic>
          <a:graphicData uri="http://schemas.openxmlformats.org/drawingml/2006/table">
            <a:tbl>
              <a:tblPr firstRow="1" bandRow="1"/>
              <a:tblGrid>
                <a:gridCol w="8849678">
                  <a:extLst>
                    <a:ext uri="{9D8B030D-6E8A-4147-A177-3AD203B41FA5}">
                      <a16:colId xmlns:a16="http://schemas.microsoft.com/office/drawing/2014/main" val="113846626"/>
                    </a:ext>
                  </a:extLst>
                </a:gridCol>
              </a:tblGrid>
              <a:tr h="594828">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171450" lvl="2" indent="-171450" algn="l">
                        <a:lnSpc>
                          <a:spcPct val="100000"/>
                        </a:lnSpc>
                        <a:buFont typeface="Arial"/>
                        <a:buChar char="•"/>
                      </a:pPr>
                      <a:r>
                        <a:rPr lang="en-US" sz="1200" strike="noStrike" dirty="0">
                          <a:solidFill>
                            <a:srgbClr val="1E5680"/>
                          </a:solidFill>
                          <a:latin typeface="Arial" panose="020B0604020202020204"/>
                        </a:rPr>
                        <a:t>Lead-in had lower incidence of Grade 3-4 TRAEs and TRAEs leading to discontinuation than concurrent</a:t>
                      </a:r>
                    </a:p>
                    <a:p>
                      <a:pPr marL="171450" marR="0" lvl="2" indent="-171450" algn="l" rtl="0" eaLnBrk="1" fontAlgn="auto" latinLnBrk="0" hangingPunct="1">
                        <a:lnSpc>
                          <a:spcPct val="100000"/>
                        </a:lnSpc>
                        <a:spcBef>
                          <a:spcPts val="0"/>
                        </a:spcBef>
                        <a:spcAft>
                          <a:spcPts val="0"/>
                        </a:spcAft>
                        <a:buClrTx/>
                        <a:buSzTx/>
                        <a:buFont typeface="Arial"/>
                        <a:buChar char="•"/>
                      </a:pPr>
                      <a:r>
                        <a:rPr lang="en-US" sz="1200" b="1" i="0" u="none" strike="noStrike" noProof="0" dirty="0">
                          <a:solidFill>
                            <a:srgbClr val="1E5680"/>
                          </a:solidFill>
                        </a:rPr>
                        <a:t>Grade 3-4 hepatotoxicity first occurrence was outside DLT window</a:t>
                      </a:r>
                      <a:r>
                        <a:rPr lang="en-US" sz="1200" b="1" i="0" u="none" strike="noStrike" baseline="30000" noProof="0" dirty="0">
                          <a:solidFill>
                            <a:srgbClr val="1E5680"/>
                          </a:solidFill>
                        </a:rPr>
                        <a:t>†</a:t>
                      </a:r>
                      <a:r>
                        <a:rPr lang="en-US" sz="1200" b="1" i="0" u="none" strike="noStrike" noProof="0" dirty="0">
                          <a:solidFill>
                            <a:srgbClr val="1E5680"/>
                          </a:solidFill>
                        </a:rPr>
                        <a:t> in 88% of patients; 97% of events resolved with corticosteroids, treatment modification, and/or discontinuation</a:t>
                      </a:r>
                    </a:p>
                    <a:p>
                      <a:pPr marL="171450" marR="0" lvl="2" indent="-171450" algn="l" rtl="0" eaLnBrk="1" fontAlgn="auto" latinLnBrk="0" hangingPunct="1">
                        <a:lnSpc>
                          <a:spcPct val="100000"/>
                        </a:lnSpc>
                        <a:spcBef>
                          <a:spcPts val="0"/>
                        </a:spcBef>
                        <a:spcAft>
                          <a:spcPts val="0"/>
                        </a:spcAft>
                        <a:buClrTx/>
                        <a:buSzTx/>
                        <a:buFont typeface="Arial"/>
                        <a:buChar char="•"/>
                      </a:pPr>
                      <a:r>
                        <a:rPr lang="en-US" sz="1200" b="1" i="0" u="none" strike="noStrike" noProof="0" dirty="0">
                          <a:solidFill>
                            <a:srgbClr val="1E5680"/>
                          </a:solidFill>
                          <a:latin typeface="Arial" panose="020B0604020202020204"/>
                        </a:rPr>
                        <a:t>The incidence of hepatotoxicity TRAEs was similar in IO-naïve versus IO-pretreated patients</a:t>
                      </a:r>
                      <a:endParaRPr lang="en-US" sz="1200" strike="noStrike" dirty="0">
                        <a:solidFill>
                          <a:srgbClr val="1E5680"/>
                        </a:solidFill>
                        <a:latin typeface="Arial" panose="020B0604020202020204"/>
                      </a:endParaRPr>
                    </a:p>
                  </a:txBody>
                  <a:tcPr marL="182880" marR="18288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10" name="TextBox 9">
            <a:extLst>
              <a:ext uri="{FF2B5EF4-FFF2-40B4-BE49-F238E27FC236}">
                <a16:creationId xmlns:a16="http://schemas.microsoft.com/office/drawing/2014/main" id="{E9D47081-E6E7-48EA-8727-774C2B4F28F1}"/>
              </a:ext>
            </a:extLst>
          </p:cNvPr>
          <p:cNvSpPr txBox="1"/>
          <p:nvPr/>
        </p:nvSpPr>
        <p:spPr>
          <a:xfrm>
            <a:off x="188895" y="483005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6255735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a:extLst>
              <a:ext uri="{FF2B5EF4-FFF2-40B4-BE49-F238E27FC236}">
                <a16:creationId xmlns:a16="http://schemas.microsoft.com/office/drawing/2014/main" id="{A2276137-7052-4209-8C85-E12A0DE46994}"/>
              </a:ext>
            </a:extLst>
          </p:cNvPr>
          <p:cNvGraphicFramePr>
            <a:graphicFrameLocks/>
          </p:cNvGraphicFramePr>
          <p:nvPr>
            <p:extLst>
              <p:ext uri="{D42A27DB-BD31-4B8C-83A1-F6EECF244321}">
                <p14:modId xmlns:p14="http://schemas.microsoft.com/office/powerpoint/2010/main" val="1105834951"/>
              </p:ext>
            </p:extLst>
          </p:nvPr>
        </p:nvGraphicFramePr>
        <p:xfrm>
          <a:off x="461331" y="1017605"/>
          <a:ext cx="8059741" cy="2782380"/>
        </p:xfrm>
        <a:graphic>
          <a:graphicData uri="http://schemas.openxmlformats.org/drawingml/2006/table">
            <a:tbl>
              <a:tblPr firstRow="1" bandRow="1">
                <a:tableStyleId>{5C22544A-7EE6-4342-B048-85BDC9FD1C3A}</a:tableStyleId>
              </a:tblPr>
              <a:tblGrid>
                <a:gridCol w="2026213">
                  <a:extLst>
                    <a:ext uri="{9D8B030D-6E8A-4147-A177-3AD203B41FA5}">
                      <a16:colId xmlns:a16="http://schemas.microsoft.com/office/drawing/2014/main" val="2449983257"/>
                    </a:ext>
                  </a:extLst>
                </a:gridCol>
                <a:gridCol w="1005588">
                  <a:extLst>
                    <a:ext uri="{9D8B030D-6E8A-4147-A177-3AD203B41FA5}">
                      <a16:colId xmlns:a16="http://schemas.microsoft.com/office/drawing/2014/main" val="266709352"/>
                    </a:ext>
                  </a:extLst>
                </a:gridCol>
                <a:gridCol w="1005588">
                  <a:extLst>
                    <a:ext uri="{9D8B030D-6E8A-4147-A177-3AD203B41FA5}">
                      <a16:colId xmlns:a16="http://schemas.microsoft.com/office/drawing/2014/main" val="1798599608"/>
                    </a:ext>
                  </a:extLst>
                </a:gridCol>
                <a:gridCol w="1005588">
                  <a:extLst>
                    <a:ext uri="{9D8B030D-6E8A-4147-A177-3AD203B41FA5}">
                      <a16:colId xmlns:a16="http://schemas.microsoft.com/office/drawing/2014/main" val="4172793384"/>
                    </a:ext>
                  </a:extLst>
                </a:gridCol>
                <a:gridCol w="1005588">
                  <a:extLst>
                    <a:ext uri="{9D8B030D-6E8A-4147-A177-3AD203B41FA5}">
                      <a16:colId xmlns:a16="http://schemas.microsoft.com/office/drawing/2014/main" val="1100581905"/>
                    </a:ext>
                  </a:extLst>
                </a:gridCol>
                <a:gridCol w="1005588">
                  <a:extLst>
                    <a:ext uri="{9D8B030D-6E8A-4147-A177-3AD203B41FA5}">
                      <a16:colId xmlns:a16="http://schemas.microsoft.com/office/drawing/2014/main" val="1556071838"/>
                    </a:ext>
                  </a:extLst>
                </a:gridCol>
                <a:gridCol w="1005588">
                  <a:extLst>
                    <a:ext uri="{9D8B030D-6E8A-4147-A177-3AD203B41FA5}">
                      <a16:colId xmlns:a16="http://schemas.microsoft.com/office/drawing/2014/main" val="4278020228"/>
                    </a:ext>
                  </a:extLst>
                </a:gridCol>
              </a:tblGrid>
              <a:tr h="354776">
                <a:tc rowSpan="2">
                  <a:txBody>
                    <a:bodyPr/>
                    <a:lstStyle/>
                    <a:p>
                      <a:pPr marL="0" marR="0" algn="l">
                        <a:lnSpc>
                          <a:spcPct val="107000"/>
                        </a:lnSpc>
                        <a:spcBef>
                          <a:spcPts val="0"/>
                        </a:spcBef>
                        <a:spcAft>
                          <a:spcPts val="0"/>
                        </a:spcAft>
                      </a:pPr>
                      <a:r>
                        <a:rPr lang="en-US" sz="1100">
                          <a:solidFill>
                            <a:srgbClr val="FFFFFF"/>
                          </a:solidFill>
                          <a:effectLst/>
                          <a:latin typeface="Arial"/>
                          <a:ea typeface="Calibri" panose="020F0502020204030204" pitchFamily="34" charset="0"/>
                          <a:cs typeface="Arial"/>
                        </a:rPr>
                        <a:t>TRAE*,</a:t>
                      </a:r>
                      <a:r>
                        <a:rPr lang="en-US" sz="1100" baseline="0">
                          <a:solidFill>
                            <a:srgbClr val="FFFFFF"/>
                          </a:solidFill>
                          <a:effectLst/>
                          <a:latin typeface="Arial"/>
                          <a:ea typeface="Calibri" panose="020F0502020204030204" pitchFamily="34" charset="0"/>
                          <a:cs typeface="Arial"/>
                        </a:rPr>
                        <a:t> n (%)</a:t>
                      </a:r>
                      <a:endParaRPr lang="en-US" sz="1100">
                        <a:solidFill>
                          <a:srgbClr val="FFFFFF"/>
                        </a:solidFill>
                        <a:effectLst/>
                        <a:latin typeface="Arial"/>
                        <a:ea typeface="Calibri" panose="020F0502020204030204" pitchFamily="34" charset="0"/>
                        <a:cs typeface="Arial"/>
                      </a:endParaRPr>
                    </a:p>
                  </a:txBody>
                  <a:tcPr marL="68580" marR="68580" marT="18288" marB="18288" anchor="b">
                    <a:lnL w="12700" cmpd="sng">
                      <a:noFill/>
                    </a:lnL>
                    <a:lnR w="28575" cap="flat" cmpd="sng" algn="ctr">
                      <a:solidFill>
                        <a:srgbClr val="FFFFFF"/>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5680"/>
                    </a:solidFill>
                  </a:tcPr>
                </a:tc>
                <a:tc gridSpan="2">
                  <a:txBody>
                    <a:bodyPr/>
                    <a:lstStyle/>
                    <a:p>
                      <a:pPr marL="0" marR="0" algn="ctr">
                        <a:lnSpc>
                          <a:spcPct val="107000"/>
                        </a:lnSpc>
                        <a:spcBef>
                          <a:spcPts val="0"/>
                        </a:spcBef>
                        <a:spcAft>
                          <a:spcPts val="0"/>
                        </a:spcAft>
                      </a:pPr>
                      <a:r>
                        <a:rPr lang="en-GB" sz="1100" b="1" dirty="0">
                          <a:solidFill>
                            <a:srgbClr val="FFFFFF"/>
                          </a:solidFill>
                          <a:effectLst/>
                          <a:latin typeface="Arial"/>
                          <a:ea typeface="Times New Roman" panose="02020603050405020304" pitchFamily="18" charset="0"/>
                          <a:cs typeface="Arial"/>
                        </a:rPr>
                        <a:t>Sotorasib 120 mg </a:t>
                      </a:r>
                      <a:r>
                        <a:rPr lang="en-GB" sz="1100" b="1" dirty="0">
                          <a:solidFill>
                            <a:srgbClr val="FFFFFF"/>
                          </a:solidFill>
                          <a:effectLst/>
                          <a:latin typeface="Arial"/>
                          <a:ea typeface="Calibri" panose="020F0502020204030204" pitchFamily="34" charset="0"/>
                          <a:cs typeface="Arial"/>
                        </a:rPr>
                        <a:t>(N = 3)</a:t>
                      </a:r>
                      <a:endParaRPr lang="en-US" sz="1100" b="1" dirty="0">
                        <a:solidFill>
                          <a:srgbClr val="FFFFFF"/>
                        </a:solidFill>
                        <a:effectLst/>
                        <a:latin typeface="Arial"/>
                        <a:ea typeface="Calibri" panose="020F0502020204030204" pitchFamily="34" charset="0"/>
                        <a:cs typeface="Arial"/>
                      </a:endParaRPr>
                    </a:p>
                  </a:txBody>
                  <a:tcPr marL="68580" marR="68580" marT="18288" marB="18288"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hMerge="1">
                  <a:txBody>
                    <a:bodyPr/>
                    <a:lstStyle/>
                    <a:p>
                      <a:endParaRPr lang="en-US"/>
                    </a:p>
                  </a:txBody>
                  <a:tcPr/>
                </a:tc>
                <a:tc gridSpan="2">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dirty="0">
                          <a:solidFill>
                            <a:srgbClr val="FFFFFF"/>
                          </a:solidFill>
                          <a:effectLst/>
                          <a:latin typeface="Arial"/>
                          <a:ea typeface="Times New Roman" panose="02020603050405020304" pitchFamily="18" charset="0"/>
                          <a:cs typeface="Arial"/>
                        </a:rPr>
                        <a:t>Sotorasib 240 mg (</a:t>
                      </a:r>
                      <a:r>
                        <a:rPr lang="en-US" sz="1100" b="1" dirty="0">
                          <a:solidFill>
                            <a:srgbClr val="FFFFFF"/>
                          </a:solidFill>
                          <a:effectLst/>
                          <a:latin typeface="Arial"/>
                          <a:ea typeface="Calibri" panose="020F0502020204030204" pitchFamily="34" charset="0"/>
                          <a:cs typeface="Arial"/>
                        </a:rPr>
                        <a:t>N = 5)</a:t>
                      </a:r>
                    </a:p>
                  </a:txBody>
                  <a:tcPr marL="68580" marR="68580" marT="18288" marB="18288"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100" b="1" dirty="0">
                          <a:solidFill>
                            <a:srgbClr val="FFFFFF"/>
                          </a:solidFill>
                          <a:effectLst/>
                          <a:latin typeface="Arial"/>
                          <a:ea typeface="Times New Roman" panose="02020603050405020304" pitchFamily="18" charset="0"/>
                          <a:cs typeface="Arial"/>
                        </a:rPr>
                        <a:t>Sotorasib 360 mg</a:t>
                      </a:r>
                      <a:r>
                        <a:rPr lang="en-GB" sz="1100" b="1" baseline="0" dirty="0">
                          <a:solidFill>
                            <a:srgbClr val="FFFFFF"/>
                          </a:solidFill>
                          <a:effectLst/>
                          <a:latin typeface="Arial"/>
                          <a:ea typeface="Times New Roman" panose="02020603050405020304" pitchFamily="18" charset="0"/>
                          <a:cs typeface="Arial"/>
                        </a:rPr>
                        <a:t> (</a:t>
                      </a:r>
                      <a:r>
                        <a:rPr lang="en-GB" sz="1100" b="1" dirty="0">
                          <a:solidFill>
                            <a:srgbClr val="FFFFFF"/>
                          </a:solidFill>
                          <a:effectLst/>
                          <a:latin typeface="Arial"/>
                          <a:ea typeface="Calibri" panose="020F0502020204030204" pitchFamily="34" charset="0"/>
                          <a:cs typeface="Arial"/>
                        </a:rPr>
                        <a:t>N = 11)</a:t>
                      </a:r>
                      <a:endParaRPr lang="en-US" sz="1100" b="1" dirty="0">
                        <a:solidFill>
                          <a:srgbClr val="FFFFFF"/>
                        </a:solidFill>
                        <a:effectLst/>
                        <a:latin typeface="Arial"/>
                        <a:ea typeface="Calibri" panose="020F0502020204030204" pitchFamily="34" charset="0"/>
                        <a:cs typeface="Arial"/>
                      </a:endParaRPr>
                    </a:p>
                  </a:txBody>
                  <a:tcPr marL="68580" marR="68580" marT="18288" marB="18288" anchor="b">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28575"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hMerge="1">
                  <a:txBody>
                    <a:bodyPr/>
                    <a:lstStyle/>
                    <a:p>
                      <a:endParaRPr lang="en-US"/>
                    </a:p>
                  </a:txBody>
                  <a:tcPr/>
                </a:tc>
                <a:extLst>
                  <a:ext uri="{0D108BD9-81ED-4DB2-BD59-A6C34878D82A}">
                    <a16:rowId xmlns:a16="http://schemas.microsoft.com/office/drawing/2014/main" val="4025827116"/>
                  </a:ext>
                </a:extLst>
              </a:tr>
              <a:tr h="187451">
                <a:tc vMerge="1">
                  <a:txBody>
                    <a:bodyPr/>
                    <a:lstStyle/>
                    <a:p>
                      <a:pPr marL="0" marR="0" indent="0" algn="l">
                        <a:lnSpc>
                          <a:spcPct val="107000"/>
                        </a:lnSpc>
                        <a:spcBef>
                          <a:spcPts val="0"/>
                        </a:spcBef>
                        <a:spcAft>
                          <a:spcPts val="0"/>
                        </a:spcAft>
                      </a:pPr>
                      <a:endParaRPr lang="en-US" sz="1200">
                        <a:solidFill>
                          <a:srgbClr val="1E568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Any</a:t>
                      </a: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Grade</a:t>
                      </a:r>
                      <a:r>
                        <a:rPr lang="en-US" sz="1100" b="1" baseline="0" dirty="0">
                          <a:solidFill>
                            <a:schemeClr val="bg1"/>
                          </a:solidFill>
                          <a:effectLst/>
                          <a:latin typeface="Arial"/>
                          <a:ea typeface="Calibri" panose="020F0502020204030204" pitchFamily="34" charset="0"/>
                          <a:cs typeface="Arial"/>
                        </a:rPr>
                        <a:t> </a:t>
                      </a:r>
                      <a:r>
                        <a:rPr lang="en-US" sz="1100" b="1" dirty="0">
                          <a:solidFill>
                            <a:schemeClr val="bg1"/>
                          </a:solidFill>
                          <a:effectLst/>
                          <a:latin typeface="Arial"/>
                          <a:ea typeface="Calibri" panose="020F0502020204030204" pitchFamily="34" charset="0"/>
                          <a:cs typeface="Arial"/>
                        </a:rPr>
                        <a:t>≥ 3</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Any</a:t>
                      </a: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Grade ≥ 3</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Any</a:t>
                      </a: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tc>
                  <a:txBody>
                    <a:bodyPr/>
                    <a:lstStyle/>
                    <a:p>
                      <a:pPr marL="0" marR="0" algn="ctr">
                        <a:lnSpc>
                          <a:spcPct val="107000"/>
                        </a:lnSpc>
                        <a:spcBef>
                          <a:spcPts val="0"/>
                        </a:spcBef>
                        <a:spcAft>
                          <a:spcPts val="0"/>
                        </a:spcAft>
                      </a:pPr>
                      <a:r>
                        <a:rPr lang="en-US" sz="1100" b="1" dirty="0">
                          <a:solidFill>
                            <a:schemeClr val="bg1"/>
                          </a:solidFill>
                          <a:effectLst/>
                          <a:latin typeface="Arial"/>
                          <a:ea typeface="Calibri" panose="020F0502020204030204" pitchFamily="34" charset="0"/>
                          <a:cs typeface="Arial"/>
                        </a:rPr>
                        <a:t>Grade ≥ 3</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BBBB1"/>
                    </a:solidFill>
                  </a:tcPr>
                </a:tc>
                <a:extLst>
                  <a:ext uri="{0D108BD9-81ED-4DB2-BD59-A6C34878D82A}">
                    <a16:rowId xmlns:a16="http://schemas.microsoft.com/office/drawing/2014/main" val="1907561425"/>
                  </a:ext>
                </a:extLst>
              </a:tr>
              <a:tr h="187451">
                <a:tc>
                  <a:txBody>
                    <a:bodyPr/>
                    <a:lstStyle/>
                    <a:p>
                      <a:pPr marL="0" marR="0" indent="0" algn="l">
                        <a:lnSpc>
                          <a:spcPct val="107000"/>
                        </a:lnSpc>
                        <a:spcBef>
                          <a:spcPts val="0"/>
                        </a:spcBef>
                        <a:spcAft>
                          <a:spcPts val="0"/>
                        </a:spcAft>
                      </a:pPr>
                      <a:r>
                        <a:rPr lang="en-GB" sz="1100" b="1" dirty="0">
                          <a:solidFill>
                            <a:srgbClr val="1E5680"/>
                          </a:solidFill>
                          <a:effectLst/>
                          <a:latin typeface="Arial"/>
                          <a:ea typeface="Times New Roman" panose="02020603050405020304" pitchFamily="18" charset="0"/>
                          <a:cs typeface="Arial"/>
                        </a:rPr>
                        <a:t>All TRAEs</a:t>
                      </a:r>
                      <a:endParaRPr lang="en-US" sz="1100" b="1" dirty="0">
                        <a:solidFill>
                          <a:srgbClr val="1E5680"/>
                        </a:solidFill>
                        <a:effectLst/>
                        <a:latin typeface="Arial"/>
                        <a:ea typeface="Calibri" panose="020F0502020204030204" pitchFamily="34" charset="0"/>
                        <a:cs typeface="Arial"/>
                      </a:endParaRPr>
                    </a:p>
                  </a:txBody>
                  <a:tcPr marL="68580" marR="68580" marT="0" marB="0" anchor="ctr">
                    <a:lnL w="12700" cmpd="sng">
                      <a:noFill/>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algn="ctr">
                        <a:lnSpc>
                          <a:spcPct val="107000"/>
                        </a:lnSpc>
                        <a:spcBef>
                          <a:spcPts val="0"/>
                        </a:spcBef>
                        <a:spcAft>
                          <a:spcPts val="0"/>
                        </a:spcAft>
                      </a:pPr>
                      <a:r>
                        <a:rPr lang="en-GB" sz="1100" b="1" dirty="0">
                          <a:solidFill>
                            <a:srgbClr val="1E5680"/>
                          </a:solidFill>
                          <a:effectLst/>
                          <a:latin typeface="Arial"/>
                          <a:ea typeface="Times New Roman" panose="02020603050405020304" pitchFamily="18" charset="0"/>
                          <a:cs typeface="Arial"/>
                        </a:rPr>
                        <a:t>3 (100)</a:t>
                      </a:r>
                      <a:endParaRPr lang="en-US" sz="1100" b="1" dirty="0">
                        <a:solidFill>
                          <a:srgbClr val="1E5680"/>
                        </a:solidFill>
                        <a:effectLst/>
                        <a:latin typeface="Arial"/>
                        <a:ea typeface="Calibri" panose="020F0502020204030204" pitchFamily="34" charset="0"/>
                        <a:cs typeface="Arial"/>
                      </a:endParaRP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rgbClr val="1E5680"/>
                          </a:solidFill>
                          <a:effectLst/>
                          <a:latin typeface="Arial"/>
                          <a:ea typeface="Calibri" panose="020F0502020204030204" pitchFamily="34" charset="0"/>
                          <a:cs typeface="Arial"/>
                        </a:rPr>
                        <a:t>3 (100)</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algn="ctr">
                        <a:lnSpc>
                          <a:spcPct val="107000"/>
                        </a:lnSpc>
                        <a:spcBef>
                          <a:spcPts val="0"/>
                        </a:spcBef>
                        <a:spcAft>
                          <a:spcPts val="0"/>
                        </a:spcAft>
                      </a:pPr>
                      <a:r>
                        <a:rPr lang="en-US" sz="1100" b="1" dirty="0">
                          <a:solidFill>
                            <a:srgbClr val="1E5680"/>
                          </a:solidFill>
                          <a:effectLst/>
                          <a:latin typeface="Arial"/>
                          <a:ea typeface="Calibri" panose="020F0502020204030204" pitchFamily="34" charset="0"/>
                          <a:cs typeface="Arial"/>
                        </a:rPr>
                        <a:t>3 (60)</a:t>
                      </a: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rgbClr val="1E5680"/>
                          </a:solidFill>
                          <a:effectLst/>
                          <a:latin typeface="Arial"/>
                          <a:ea typeface="Calibri" panose="020F0502020204030204" pitchFamily="34" charset="0"/>
                          <a:cs typeface="Arial"/>
                        </a:rPr>
                        <a:t>1 (20)</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algn="ctr">
                        <a:lnSpc>
                          <a:spcPct val="107000"/>
                        </a:lnSpc>
                        <a:spcBef>
                          <a:spcPts val="0"/>
                        </a:spcBef>
                        <a:spcAft>
                          <a:spcPts val="0"/>
                        </a:spcAft>
                      </a:pPr>
                      <a:r>
                        <a:rPr lang="en-US" sz="1100" b="1" dirty="0">
                          <a:solidFill>
                            <a:srgbClr val="1E5680"/>
                          </a:solidFill>
                          <a:effectLst/>
                          <a:latin typeface="Arial"/>
                          <a:ea typeface="Calibri" panose="020F0502020204030204" pitchFamily="34" charset="0"/>
                          <a:cs typeface="Arial"/>
                        </a:rPr>
                        <a:t>9 (82)</a:t>
                      </a:r>
                    </a:p>
                  </a:txBody>
                  <a:tcPr marL="68580" marR="68580" marT="0" marB="0" anchor="ctr">
                    <a:lnL w="28575" cap="flat" cmpd="sng" algn="ctr">
                      <a:solidFill>
                        <a:srgbClr val="FFFFF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rgbClr val="1E5680"/>
                          </a:solidFill>
                          <a:effectLst/>
                          <a:latin typeface="Arial"/>
                          <a:ea typeface="Calibri" panose="020F0502020204030204" pitchFamily="34" charset="0"/>
                          <a:cs typeface="Arial"/>
                        </a:rPr>
                        <a:t>6 (55)</a:t>
                      </a:r>
                    </a:p>
                  </a:txBody>
                  <a:tcPr marL="68580" marR="68580" marT="0" marB="0" anchor="ctr">
                    <a:lnL w="6350" cap="flat" cmpd="sng" algn="ctr">
                      <a:solidFill>
                        <a:schemeClr val="bg1"/>
                      </a:solid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E1F1EF"/>
                    </a:solidFill>
                  </a:tcPr>
                </a:tc>
                <a:extLst>
                  <a:ext uri="{0D108BD9-81ED-4DB2-BD59-A6C34878D82A}">
                    <a16:rowId xmlns:a16="http://schemas.microsoft.com/office/drawing/2014/main" val="47981292"/>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ALT increased</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2 (67)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(67)</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1 (20)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1 (20)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6 (55)</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3 (27)</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3600875553"/>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AST increased</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(67)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(67)</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1 (20)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1 (20)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6 (55)</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(18)</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extLst>
                  <a:ext uri="{0D108BD9-81ED-4DB2-BD59-A6C34878D82A}">
                    <a16:rowId xmlns:a16="http://schemas.microsoft.com/office/drawing/2014/main" val="1268021705"/>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GB" sz="900" b="0" i="0" u="none" strike="noStrike" cap="none" spc="0" baseline="0" dirty="0">
                          <a:ln>
                            <a:noFill/>
                          </a:ln>
                          <a:solidFill>
                            <a:srgbClr val="1E5680"/>
                          </a:solidFill>
                          <a:effectLst/>
                          <a:uFillTx/>
                          <a:latin typeface="Arial"/>
                          <a:ea typeface="Calibri" panose="020F0502020204030204" pitchFamily="34" charset="0"/>
                          <a:cs typeface="Arial"/>
                          <a:sym typeface="Gill Sans"/>
                        </a:rPr>
                        <a:t>ALP increased</a:t>
                      </a:r>
                      <a:endParaRPr lang="en-US" sz="900" b="0" i="0" u="none" strike="noStrike" cap="none" spc="0" baseline="0" dirty="0">
                        <a:ln>
                          <a:noFill/>
                        </a:ln>
                        <a:solidFill>
                          <a:srgbClr val="1E5680"/>
                        </a:solidFill>
                        <a:effectLst/>
                        <a:uFillTx/>
                        <a:latin typeface="Arial"/>
                        <a:ea typeface="Calibri" panose="020F0502020204030204" pitchFamily="34" charset="0"/>
                        <a:cs typeface="Arial"/>
                        <a:sym typeface="Gill Sans"/>
                      </a:endParaRP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2 (67)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3 (27)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(18)</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2181087711"/>
                  </a:ext>
                </a:extLst>
              </a:tr>
              <a:tr h="185284">
                <a:tc>
                  <a:txBody>
                    <a:bodyPr/>
                    <a:lstStyle/>
                    <a:p>
                      <a:pPr marL="112395" marR="0" indent="0" algn="l">
                        <a:lnSpc>
                          <a:spcPct val="107000"/>
                        </a:lnSpc>
                        <a:spcBef>
                          <a:spcPts val="0"/>
                        </a:spcBef>
                        <a:spcAft>
                          <a:spcPts val="0"/>
                        </a:spcAft>
                      </a:pPr>
                      <a:r>
                        <a:rPr lang="en-GB" sz="900" strike="noStrike">
                          <a:solidFill>
                            <a:srgbClr val="1E5680"/>
                          </a:solidFill>
                          <a:effectLst/>
                          <a:latin typeface="Arial"/>
                          <a:ea typeface="Calibri" panose="020F0502020204030204" pitchFamily="34" charset="0"/>
                          <a:cs typeface="Arial"/>
                        </a:rPr>
                        <a:t>Diarrhea</a:t>
                      </a:r>
                      <a:endParaRPr lang="en-US" sz="900" strike="sngStrike">
                        <a:solidFill>
                          <a:srgbClr val="FF0000"/>
                        </a:solidFill>
                        <a:effectLst/>
                        <a:latin typeface="Arial"/>
                        <a:ea typeface="Calibri" panose="020F0502020204030204" pitchFamily="34" charset="0"/>
                        <a:cs typeface="Arial"/>
                      </a:endParaRP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1 (33)</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1 (20)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6 (55)</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1 (9)</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extLst>
                  <a:ext uri="{0D108BD9-81ED-4DB2-BD59-A6C34878D82A}">
                    <a16:rowId xmlns:a16="http://schemas.microsoft.com/office/drawing/2014/main" val="420473801"/>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Arthralgia</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1 (33)</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2 (18)</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712764376"/>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Nausea</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algn="ctr">
                        <a:lnSpc>
                          <a:spcPct val="107000"/>
                        </a:lnSpc>
                        <a:spcBef>
                          <a:spcPts val="0"/>
                        </a:spcBef>
                        <a:spcAft>
                          <a:spcPts val="0"/>
                        </a:spcAft>
                      </a:pPr>
                      <a:r>
                        <a:rPr lang="en-US" sz="900" dirty="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4 (36)</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extLst>
                  <a:ext uri="{0D108BD9-81ED-4DB2-BD59-A6C34878D82A}">
                    <a16:rowId xmlns:a16="http://schemas.microsoft.com/office/drawing/2014/main" val="689822500"/>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Fatigue</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algn="ctr">
                        <a:lnSpc>
                          <a:spcPct val="107000"/>
                        </a:lnSpc>
                        <a:spcBef>
                          <a:spcPts val="0"/>
                        </a:spcBef>
                        <a:spcAft>
                          <a:spcPts val="0"/>
                        </a:spcAft>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4 (36)</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3022718478"/>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Hypokalemia</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algn="ctr">
                        <a:lnSpc>
                          <a:spcPct val="107000"/>
                        </a:lnSpc>
                        <a:spcBef>
                          <a:spcPts val="0"/>
                        </a:spcBef>
                        <a:spcAft>
                          <a:spcPts val="0"/>
                        </a:spcAft>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3 (27)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2 (18)</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extLst>
                  <a:ext uri="{0D108BD9-81ED-4DB2-BD59-A6C34878D82A}">
                    <a16:rowId xmlns:a16="http://schemas.microsoft.com/office/drawing/2014/main" val="2762810927"/>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Decreased appetite</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algn="ctr">
                        <a:lnSpc>
                          <a:spcPct val="107000"/>
                        </a:lnSpc>
                        <a:spcBef>
                          <a:spcPts val="0"/>
                        </a:spcBef>
                        <a:spcAft>
                          <a:spcPts val="0"/>
                        </a:spcAft>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3 (27)</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chemeClr val="bg1"/>
                    </a:solidFill>
                  </a:tcPr>
                </a:tc>
                <a:extLst>
                  <a:ext uri="{0D108BD9-81ED-4DB2-BD59-A6C34878D82A}">
                    <a16:rowId xmlns:a16="http://schemas.microsoft.com/office/drawing/2014/main" val="2244301748"/>
                  </a:ext>
                </a:extLst>
              </a:tr>
              <a:tr h="185284">
                <a:tc>
                  <a:txBody>
                    <a:bodyPr/>
                    <a:lstStyle/>
                    <a:p>
                      <a:pPr marL="112395" marR="0" indent="0" algn="l" defTabSz="914400" rtl="0" latinLnBrk="0">
                        <a:lnSpc>
                          <a:spcPct val="107000"/>
                        </a:lnSpc>
                        <a:spcBef>
                          <a:spcPts val="0"/>
                        </a:spcBef>
                        <a:spcAft>
                          <a:spcPts val="0"/>
                        </a:spcAft>
                        <a:buClrTx/>
                        <a:buSzTx/>
                        <a:buFontTx/>
                        <a:buNone/>
                        <a:tabLst/>
                      </a:pPr>
                      <a:r>
                        <a:rPr lang="en-US" sz="900" b="0" i="0" u="none" strike="noStrike" cap="none" spc="0" baseline="0">
                          <a:ln>
                            <a:noFill/>
                          </a:ln>
                          <a:solidFill>
                            <a:srgbClr val="1E5680"/>
                          </a:solidFill>
                          <a:effectLst/>
                          <a:uFillTx/>
                          <a:latin typeface="Arial"/>
                          <a:ea typeface="Calibri" panose="020F0502020204030204" pitchFamily="34" charset="0"/>
                          <a:cs typeface="Arial"/>
                          <a:sym typeface="Gill Sans"/>
                        </a:rPr>
                        <a:t>Headache</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algn="ctr">
                        <a:lnSpc>
                          <a:spcPct val="107000"/>
                        </a:lnSpc>
                        <a:spcBef>
                          <a:spcPts val="0"/>
                        </a:spcBef>
                        <a:spcAft>
                          <a:spcPts val="0"/>
                        </a:spcAft>
                      </a:pPr>
                      <a:r>
                        <a:rPr lang="en-US" sz="900">
                          <a:solidFill>
                            <a:srgbClr val="1E5680"/>
                          </a:solidFill>
                          <a:effectLst/>
                          <a:latin typeface="Arial"/>
                          <a:ea typeface="Calibri" panose="020F0502020204030204" pitchFamily="34" charset="0"/>
                          <a:cs typeface="Arial"/>
                        </a:rPr>
                        <a:t>0</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a:solidFill>
                            <a:srgbClr val="1E5680"/>
                          </a:solidFill>
                          <a:effectLst/>
                          <a:latin typeface="Arial"/>
                          <a:ea typeface="Calibri" panose="020F0502020204030204" pitchFamily="34" charset="0"/>
                          <a:cs typeface="Arial"/>
                        </a:rPr>
                        <a:t>2 (18)</a:t>
                      </a:r>
                    </a:p>
                  </a:txBody>
                  <a:tcPr marL="68580" marR="68580" marT="0" marB="0" anchor="ctr">
                    <a:lnL w="28575" cap="flat" cmpd="sng" algn="ctr">
                      <a:solidFill>
                        <a:srgbClr val="FFFFFF"/>
                      </a:solidFill>
                      <a:prstDash val="solid"/>
                      <a:round/>
                      <a:headEnd type="none" w="med" len="med"/>
                      <a:tailEnd type="none" w="med" len="med"/>
                    </a:lnL>
                    <a:lnT w="12700" cmpd="sng">
                      <a:noFill/>
                    </a:lnT>
                    <a:lnB w="12700" cmpd="sng">
                      <a:noFill/>
                    </a:lnB>
                    <a:solidFill>
                      <a:srgbClr val="E1F1E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900" dirty="0">
                          <a:solidFill>
                            <a:srgbClr val="1E5680"/>
                          </a:solidFill>
                          <a:effectLst/>
                          <a:latin typeface="Arial"/>
                          <a:ea typeface="Calibri" panose="020F0502020204030204" pitchFamily="34" charset="0"/>
                          <a:cs typeface="Arial"/>
                        </a:rPr>
                        <a:t>0</a:t>
                      </a: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solidFill>
                      <a:srgbClr val="E1F1EF"/>
                    </a:solidFill>
                  </a:tcPr>
                </a:tc>
                <a:extLst>
                  <a:ext uri="{0D108BD9-81ED-4DB2-BD59-A6C34878D82A}">
                    <a16:rowId xmlns:a16="http://schemas.microsoft.com/office/drawing/2014/main" val="3582702663"/>
                  </a:ext>
                </a:extLst>
              </a:tr>
              <a:tr h="199862">
                <a:tc>
                  <a:txBody>
                    <a:bodyPr/>
                    <a:lstStyle/>
                    <a:p>
                      <a:pPr marL="0" marR="0" indent="0" algn="l">
                        <a:lnSpc>
                          <a:spcPct val="107000"/>
                        </a:lnSpc>
                        <a:spcBef>
                          <a:spcPts val="0"/>
                        </a:spcBef>
                        <a:spcAft>
                          <a:spcPts val="0"/>
                        </a:spcAft>
                      </a:pPr>
                      <a:r>
                        <a:rPr lang="en-GB" sz="1100" b="1" strike="noStrike">
                          <a:solidFill>
                            <a:srgbClr val="1E5680"/>
                          </a:solidFill>
                          <a:effectLst/>
                          <a:latin typeface="Arial"/>
                          <a:ea typeface="Calibri" panose="020F0502020204030204" pitchFamily="34" charset="0"/>
                          <a:cs typeface="Arial"/>
                        </a:rPr>
                        <a:t>Hepatotoxicity</a:t>
                      </a:r>
                      <a:endParaRPr lang="en-US" sz="1100" b="1" strike="sngStrike" baseline="30000">
                        <a:solidFill>
                          <a:srgbClr val="1E5680"/>
                        </a:solidFill>
                        <a:effectLst/>
                        <a:latin typeface="Arial"/>
                        <a:ea typeface="Calibri" panose="020F0502020204030204" pitchFamily="34" charset="0"/>
                        <a:cs typeface="Arial"/>
                      </a:endParaRPr>
                    </a:p>
                  </a:txBody>
                  <a:tcPr marL="68580" marR="68580" marT="0" marB="0" anchor="ctr">
                    <a:lnR w="28575" cap="flat" cmpd="sng" algn="ctr">
                      <a:solidFill>
                        <a:srgbClr val="FFFFFF"/>
                      </a:solidFill>
                      <a:prstDash val="solid"/>
                      <a:round/>
                      <a:headEnd type="none" w="med" len="med"/>
                      <a:tailEnd type="none" w="med" len="med"/>
                    </a:lnR>
                    <a:lnT w="12700" cmpd="sng">
                      <a:noFill/>
                    </a:lnT>
                    <a:lnB w="12700" cmpd="sng">
                      <a:noFill/>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rgbClr val="1E5680"/>
                          </a:solidFill>
                          <a:effectLst/>
                          <a:latin typeface="Arial"/>
                          <a:ea typeface="Calibri" panose="020F0502020204030204" pitchFamily="34" charset="0"/>
                          <a:cs typeface="Arial"/>
                        </a:rPr>
                        <a:t>2 (67)</a:t>
                      </a:r>
                    </a:p>
                  </a:txBody>
                  <a:tcPr marL="68580" marR="68580" marT="0" marB="0" anchor="ctr">
                    <a:lnL w="28575" cap="flat" cmpd="sng" algn="ctr">
                      <a:solidFill>
                        <a:srgbClr val="FFFFFF"/>
                      </a:solidFill>
                      <a:prstDash val="solid"/>
                      <a:round/>
                      <a:headEnd type="none" w="med" len="med"/>
                      <a:tailEnd type="none" w="med" len="med"/>
                    </a:lnL>
                    <a:lnT w="12700" cmpd="sng">
                      <a:noFill/>
                    </a:lnT>
                    <a:lnB w="28575"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dirty="0">
                          <a:solidFill>
                            <a:srgbClr val="1E5680"/>
                          </a:solidFill>
                          <a:effectLst/>
                          <a:latin typeface="Arial"/>
                          <a:ea typeface="Calibri" panose="020F0502020204030204" pitchFamily="34" charset="0"/>
                          <a:cs typeface="Arial"/>
                        </a:rPr>
                        <a:t>2 (67)</a:t>
                      </a:r>
                    </a:p>
                  </a:txBody>
                  <a:tcPr marL="68580" marR="68580" marT="0" marB="0" anchor="ctr">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noFill/>
                  </a:tcPr>
                </a:tc>
                <a:tc>
                  <a:txBody>
                    <a:bodyPr/>
                    <a:lstStyle/>
                    <a:p>
                      <a:pPr marL="0" marR="0" algn="ctr">
                        <a:lnSpc>
                          <a:spcPct val="107000"/>
                        </a:lnSpc>
                        <a:spcBef>
                          <a:spcPts val="0"/>
                        </a:spcBef>
                        <a:spcAft>
                          <a:spcPts val="0"/>
                        </a:spcAft>
                      </a:pPr>
                      <a:r>
                        <a:rPr lang="en-US" sz="1100" b="1">
                          <a:solidFill>
                            <a:srgbClr val="1E5680"/>
                          </a:solidFill>
                          <a:effectLst/>
                          <a:latin typeface="Arial"/>
                          <a:ea typeface="Calibri" panose="020F0502020204030204" pitchFamily="34" charset="0"/>
                          <a:cs typeface="Arial"/>
                        </a:rPr>
                        <a:t>2 (40)</a:t>
                      </a:r>
                    </a:p>
                  </a:txBody>
                  <a:tcPr marL="68580" marR="68580" marT="0" marB="0" anchor="ctr">
                    <a:lnL w="28575" cap="flat" cmpd="sng" algn="ctr">
                      <a:solidFill>
                        <a:srgbClr val="FFFFFF"/>
                      </a:solidFill>
                      <a:prstDash val="solid"/>
                      <a:round/>
                      <a:headEnd type="none" w="med" len="med"/>
                      <a:tailEnd type="none" w="med" len="med"/>
                    </a:lnL>
                    <a:lnT w="12700" cmpd="sng">
                      <a:noFill/>
                    </a:lnT>
                    <a:lnB w="28575"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dirty="0">
                          <a:solidFill>
                            <a:srgbClr val="1E5680"/>
                          </a:solidFill>
                          <a:effectLst/>
                          <a:latin typeface="Arial"/>
                          <a:ea typeface="Calibri" panose="020F0502020204030204" pitchFamily="34" charset="0"/>
                          <a:cs typeface="Arial"/>
                        </a:rPr>
                        <a:t>1 (20)</a:t>
                      </a:r>
                    </a:p>
                  </a:txBody>
                  <a:tcPr marL="68580" marR="68580" marT="0" marB="0" anchor="ctr">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a:solidFill>
                            <a:srgbClr val="1E5680"/>
                          </a:solidFill>
                          <a:effectLst/>
                          <a:latin typeface="Arial"/>
                          <a:ea typeface="Calibri" panose="020F0502020204030204" pitchFamily="34" charset="0"/>
                          <a:cs typeface="Arial"/>
                        </a:rPr>
                        <a:t>6 (55)</a:t>
                      </a:r>
                    </a:p>
                  </a:txBody>
                  <a:tcPr marL="68580" marR="68580" marT="0" marB="0" anchor="ctr">
                    <a:lnL w="28575" cap="flat" cmpd="sng" algn="ctr">
                      <a:solidFill>
                        <a:srgbClr val="FFFFFF"/>
                      </a:solidFill>
                      <a:prstDash val="solid"/>
                      <a:round/>
                      <a:headEnd type="none" w="med" len="med"/>
                      <a:tailEnd type="none" w="med" len="med"/>
                    </a:lnL>
                    <a:lnT w="12700" cmpd="sng">
                      <a:noFill/>
                    </a:lnT>
                    <a:lnB w="28575" cap="flat" cmpd="sng" algn="ctr">
                      <a:solidFill>
                        <a:srgbClr val="FFFFFF"/>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b="1" dirty="0">
                          <a:solidFill>
                            <a:srgbClr val="1E5680"/>
                          </a:solidFill>
                          <a:effectLst/>
                          <a:latin typeface="Arial"/>
                          <a:ea typeface="Calibri" panose="020F0502020204030204" pitchFamily="34" charset="0"/>
                          <a:cs typeface="Arial"/>
                        </a:rPr>
                        <a:t>5 (45)</a:t>
                      </a:r>
                    </a:p>
                  </a:txBody>
                  <a:tcPr marL="68580" marR="68580" marT="0" marB="0" anchor="ctr">
                    <a:lnR w="28575" cap="flat" cmpd="sng" algn="ctr">
                      <a:solidFill>
                        <a:srgbClr val="FFFFFF"/>
                      </a:solidFill>
                      <a:prstDash val="solid"/>
                      <a:round/>
                      <a:headEnd type="none" w="med" len="med"/>
                      <a:tailEnd type="none" w="med" len="med"/>
                    </a:lnR>
                    <a:lnT w="12700" cmpd="sng">
                      <a:noFill/>
                    </a:lnT>
                    <a:lnB w="28575" cap="flat" cmpd="sng" algn="ctr">
                      <a:solidFill>
                        <a:srgbClr val="FFFFFF"/>
                      </a:solidFill>
                      <a:prstDash val="solid"/>
                      <a:round/>
                      <a:headEnd type="none" w="med" len="med"/>
                      <a:tailEnd type="none" w="med" len="med"/>
                    </a:lnB>
                    <a:noFill/>
                  </a:tcPr>
                </a:tc>
                <a:extLst>
                  <a:ext uri="{0D108BD9-81ED-4DB2-BD59-A6C34878D82A}">
                    <a16:rowId xmlns:a16="http://schemas.microsoft.com/office/drawing/2014/main" val="2698909292"/>
                  </a:ext>
                </a:extLst>
              </a:tr>
            </a:tbl>
          </a:graphicData>
        </a:graphic>
      </p:graphicFrame>
      <p:sp>
        <p:nvSpPr>
          <p:cNvPr id="12" name="Rectangle 11"/>
          <p:cNvSpPr/>
          <p:nvPr/>
        </p:nvSpPr>
        <p:spPr>
          <a:xfrm>
            <a:off x="158378" y="4518521"/>
            <a:ext cx="9164625" cy="461665"/>
          </a:xfrm>
          <a:prstGeom prst="rect">
            <a:avLst/>
          </a:prstGeom>
          <a:noFill/>
        </p:spPr>
        <p:txBody>
          <a:bodyPr wrap="square" lIns="91440" tIns="45720" rIns="91440" bIns="45720" anchor="t">
            <a:spAutoFit/>
          </a:bodyPr>
          <a:lstStyle/>
          <a:p>
            <a:pPr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rPr>
              <a:t>*</a:t>
            </a: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Any grade TRAE or grade ≥ 3 TRAE occurring in ≥ 1 patient in any dose cohort</a:t>
            </a:r>
            <a:r>
              <a:rPr lang="en-US" sz="800" kern="1200" dirty="0">
                <a:solidFill>
                  <a:schemeClr val="tx1"/>
                </a:solidFill>
                <a:latin typeface="Arial" panose="020B0604020202020204" pitchFamily="34" charset="0"/>
                <a:cs typeface="Arial" panose="020B0604020202020204" pitchFamily="34" charset="0"/>
              </a:rPr>
              <a:t>.</a:t>
            </a:r>
          </a:p>
          <a:p>
            <a:pPr hangingPunct="1">
              <a:defRPr/>
            </a:pPr>
            <a:r>
              <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rPr>
              <a:t>ALT, alanine aminotransferase; ALP, alkaline phosphatase; AST, aspartate aminotransferase; </a:t>
            </a:r>
            <a:r>
              <a:rPr lang="en-US" sz="800" kern="1200" dirty="0">
                <a:solidFill>
                  <a:schemeClr val="tx1"/>
                </a:solidFill>
                <a:latin typeface="Arial" panose="020B0604020202020204" pitchFamily="34" charset="0"/>
                <a:cs typeface="Arial" panose="020B0604020202020204" pitchFamily="34" charset="0"/>
              </a:rPr>
              <a:t>TRAE, treatment-related adverse event.</a:t>
            </a:r>
            <a:endPar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a:p>
            <a:pPr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Helvetica"/>
            </a:endParaRPr>
          </a:p>
        </p:txBody>
      </p:sp>
      <p:graphicFrame>
        <p:nvGraphicFramePr>
          <p:cNvPr id="11" name="Table 10">
            <a:extLst>
              <a:ext uri="{FF2B5EF4-FFF2-40B4-BE49-F238E27FC236}">
                <a16:creationId xmlns:a16="http://schemas.microsoft.com/office/drawing/2014/main" id="{D9E8E69E-7C44-4C7A-A970-95FA2F80657D}"/>
              </a:ext>
            </a:extLst>
          </p:cNvPr>
          <p:cNvGraphicFramePr>
            <a:graphicFrameLocks noGrp="1"/>
          </p:cNvGraphicFramePr>
          <p:nvPr>
            <p:extLst>
              <p:ext uri="{D42A27DB-BD31-4B8C-83A1-F6EECF244321}">
                <p14:modId xmlns:p14="http://schemas.microsoft.com/office/powerpoint/2010/main" val="2861017563"/>
              </p:ext>
            </p:extLst>
          </p:nvPr>
        </p:nvGraphicFramePr>
        <p:xfrm>
          <a:off x="598394" y="3906633"/>
          <a:ext cx="7799303" cy="580872"/>
        </p:xfrm>
        <a:graphic>
          <a:graphicData uri="http://schemas.openxmlformats.org/drawingml/2006/table">
            <a:tbl>
              <a:tblPr firstRow="1" bandRow="1"/>
              <a:tblGrid>
                <a:gridCol w="7799303">
                  <a:extLst>
                    <a:ext uri="{9D8B030D-6E8A-4147-A177-3AD203B41FA5}">
                      <a16:colId xmlns:a16="http://schemas.microsoft.com/office/drawing/2014/main" val="113846626"/>
                    </a:ext>
                  </a:extLst>
                </a:gridCol>
              </a:tblGrid>
              <a:tr h="580872">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0" marR="0" lvl="0" indent="0" algn="l" rtl="0" eaLnBrk="1" fontAlgn="auto" latinLnBrk="0" hangingPunct="1">
                        <a:lnSpc>
                          <a:spcPct val="100000"/>
                        </a:lnSpc>
                        <a:spcBef>
                          <a:spcPts val="0"/>
                        </a:spcBef>
                        <a:spcAft>
                          <a:spcPts val="0"/>
                        </a:spcAft>
                        <a:buClr>
                          <a:srgbClr val="1E5680"/>
                        </a:buClr>
                        <a:buSzTx/>
                        <a:buFont typeface="Arial,Sans-Serif"/>
                        <a:buNone/>
                      </a:pPr>
                      <a:r>
                        <a:rPr lang="en-US" sz="1400" i="0" strike="noStrike" dirty="0">
                          <a:solidFill>
                            <a:srgbClr val="1E5680"/>
                          </a:solidFill>
                          <a:latin typeface="Arial" panose="020B0604020202020204"/>
                        </a:rPr>
                        <a:t>Overall safety data from lead-in and concurrent cohorts support lower dose </a:t>
                      </a:r>
                      <a:r>
                        <a:rPr lang="en-US" sz="1400" i="0" strike="noStrike" dirty="0" err="1">
                          <a:solidFill>
                            <a:srgbClr val="1E5680"/>
                          </a:solidFill>
                          <a:latin typeface="Arial" panose="020B0604020202020204"/>
                        </a:rPr>
                        <a:t>sotorasib</a:t>
                      </a:r>
                      <a:r>
                        <a:rPr lang="en-US" sz="1400" i="0" strike="noStrike" dirty="0">
                          <a:solidFill>
                            <a:srgbClr val="1E5680"/>
                          </a:solidFill>
                          <a:latin typeface="Arial" panose="020B0604020202020204"/>
                        </a:rPr>
                        <a:t> and lead-in administration for better tolerability</a:t>
                      </a:r>
                    </a:p>
                  </a:txBody>
                  <a:tcPr marL="182880" marR="182880" marT="0" marB="0" anchor="ctr">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9" name="Title 1">
            <a:extLst>
              <a:ext uri="{FF2B5EF4-FFF2-40B4-BE49-F238E27FC236}">
                <a16:creationId xmlns:a16="http://schemas.microsoft.com/office/drawing/2014/main" id="{A3113582-A23E-4375-AB6E-5E0358E3AEEF}"/>
              </a:ext>
            </a:extLst>
          </p:cNvPr>
          <p:cNvSpPr txBox="1">
            <a:spLocks/>
          </p:cNvSpPr>
          <p:nvPr/>
        </p:nvSpPr>
        <p:spPr>
          <a:xfrm>
            <a:off x="342899" y="232944"/>
            <a:ext cx="8559941" cy="1150409"/>
          </a:xfrm>
          <a:prstGeom prst="rect">
            <a:avLst/>
          </a:prstGeom>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lvl="0">
              <a:defRPr/>
            </a:pPr>
            <a:r>
              <a:rPr lang="en-US" sz="2800" dirty="0">
                <a:solidFill>
                  <a:srgbClr val="1E5680"/>
                </a:solidFill>
                <a:latin typeface="Arial" panose="020B0604020202020204"/>
              </a:rPr>
              <a:t>Safety for Sotorasib Lead-in + Pembrolizumab</a:t>
            </a:r>
          </a:p>
        </p:txBody>
      </p:sp>
      <p:sp>
        <p:nvSpPr>
          <p:cNvPr id="7" name="TextBox 6">
            <a:extLst>
              <a:ext uri="{FF2B5EF4-FFF2-40B4-BE49-F238E27FC236}">
                <a16:creationId xmlns:a16="http://schemas.microsoft.com/office/drawing/2014/main" id="{AE097DCA-0C9B-419F-AF42-8CA8C0AEDBB7}"/>
              </a:ext>
            </a:extLst>
          </p:cNvPr>
          <p:cNvSpPr txBox="1"/>
          <p:nvPr/>
        </p:nvSpPr>
        <p:spPr>
          <a:xfrm>
            <a:off x="18889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4601055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3113582-A23E-4375-AB6E-5E0358E3AEEF}"/>
              </a:ext>
            </a:extLst>
          </p:cNvPr>
          <p:cNvSpPr txBox="1">
            <a:spLocks/>
          </p:cNvSpPr>
          <p:nvPr/>
        </p:nvSpPr>
        <p:spPr>
          <a:xfrm>
            <a:off x="321636" y="257849"/>
            <a:ext cx="8822363" cy="553941"/>
          </a:xfrm>
          <a:prstGeom prst="rect">
            <a:avLst/>
          </a:prstGeom>
          <a:solidFill>
            <a:schemeClr val="bg1"/>
          </a:solidFill>
        </p:spPr>
        <p:txBody>
          <a:bodyPr vert="horz" lIns="0" tIns="45720" rIns="0" bIns="45720" rtlCol="0" anchor="t">
            <a:normAutofit/>
          </a:bodyPr>
          <a:lstStyle>
            <a:lvl1pPr algn="l" defTabSz="914400" rtl="0" eaLnBrk="1" latinLnBrk="0" hangingPunct="1">
              <a:lnSpc>
                <a:spcPct val="100000"/>
              </a:lnSpc>
              <a:spcBef>
                <a:spcPct val="0"/>
              </a:spcBef>
              <a:buNone/>
              <a:defRPr sz="3200" b="1" kern="120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1E5680"/>
                </a:solidFill>
                <a:effectLst/>
                <a:uLnTx/>
                <a:uFillTx/>
                <a:latin typeface="Arial" panose="020B0604020202020204"/>
                <a:cs typeface="Helvetica"/>
                <a:sym typeface="Helvetica"/>
              </a:rPr>
              <a:t>Efficacy</a:t>
            </a:r>
          </a:p>
        </p:txBody>
      </p:sp>
      <p:pic>
        <p:nvPicPr>
          <p:cNvPr id="5" name="Picture 4"/>
          <p:cNvPicPr>
            <a:picLocks noChangeAspect="1"/>
          </p:cNvPicPr>
          <p:nvPr/>
        </p:nvPicPr>
        <p:blipFill rotWithShape="1">
          <a:blip r:embed="rId3"/>
          <a:srcRect l="890" t="2164" r="1291" b="-4116"/>
          <a:stretch/>
        </p:blipFill>
        <p:spPr>
          <a:xfrm>
            <a:off x="53340" y="904804"/>
            <a:ext cx="5859780" cy="2842260"/>
          </a:xfrm>
          <a:prstGeom prst="rect">
            <a:avLst/>
          </a:prstGeom>
        </p:spPr>
      </p:pic>
      <p:pic>
        <p:nvPicPr>
          <p:cNvPr id="2" name="Picture 1"/>
          <p:cNvPicPr>
            <a:picLocks noChangeAspect="1"/>
          </p:cNvPicPr>
          <p:nvPr/>
        </p:nvPicPr>
        <p:blipFill rotWithShape="1">
          <a:blip r:embed="rId4"/>
          <a:srcRect t="2211" r="511"/>
          <a:stretch/>
        </p:blipFill>
        <p:spPr>
          <a:xfrm>
            <a:off x="55788" y="904804"/>
            <a:ext cx="5849712" cy="2861388"/>
          </a:xfrm>
          <a:prstGeom prst="rect">
            <a:avLst/>
          </a:prstGeom>
        </p:spPr>
      </p:pic>
      <p:sp>
        <p:nvSpPr>
          <p:cNvPr id="9" name="TextBox 8">
            <a:extLst>
              <a:ext uri="{FF2B5EF4-FFF2-40B4-BE49-F238E27FC236}">
                <a16:creationId xmlns:a16="http://schemas.microsoft.com/office/drawing/2014/main" id="{903379B1-E9A9-4F46-8466-26D3799969C5}"/>
              </a:ext>
            </a:extLst>
          </p:cNvPr>
          <p:cNvSpPr txBox="1"/>
          <p:nvPr/>
        </p:nvSpPr>
        <p:spPr>
          <a:xfrm>
            <a:off x="596951" y="2663445"/>
            <a:ext cx="2054405" cy="553994"/>
          </a:xfrm>
          <a:prstGeom prst="rect">
            <a:avLst/>
          </a:prstGeom>
          <a:noFill/>
          <a:ln w="3175" cap="flat">
            <a:solidFill>
              <a:schemeClr val="tx1"/>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ORR: 17/58 (29%; 95% CI: 18, 43)</a:t>
            </a: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DCR: 48/58 (83%; 95% CI</a:t>
            </a:r>
            <a:r>
              <a:rPr kumimoji="0" lang="en-US" sz="1000" b="0" i="0" u="none" strike="noStrike" kern="0" cap="none" spc="0" normalizeH="0" baseline="0" noProof="0">
                <a:ln>
                  <a:noFill/>
                </a:ln>
                <a:solidFill>
                  <a:srgbClr val="000000"/>
                </a:solidFill>
                <a:effectLst/>
                <a:uLnTx/>
                <a:uFillTx/>
                <a:latin typeface="Arial" panose="020B0604020202020204" pitchFamily="34" charset="0"/>
                <a:cs typeface="Arial" panose="020B0604020202020204" pitchFamily="34" charset="0"/>
                <a:sym typeface="Helvetica"/>
              </a:rPr>
              <a:t>: 71, 91)</a:t>
            </a:r>
            <a:endPar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endParaRPr>
          </a:p>
          <a:p>
            <a:pPr marL="0" marR="0" lvl="0" indent="0" algn="l" defTabSz="914400"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Helvetica"/>
              </a:rPr>
              <a:t>Median depth of response*: 51%</a:t>
            </a:r>
          </a:p>
        </p:txBody>
      </p:sp>
      <p:sp>
        <p:nvSpPr>
          <p:cNvPr id="173" name="TextBox 172"/>
          <p:cNvSpPr txBox="1"/>
          <p:nvPr/>
        </p:nvSpPr>
        <p:spPr>
          <a:xfrm>
            <a:off x="-2" y="4341583"/>
            <a:ext cx="9144001" cy="35036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000000"/>
              </a:solidFill>
              <a:effectLst/>
              <a:uLnTx/>
              <a:uFillTx/>
              <a:latin typeface="Helvetica"/>
              <a:ea typeface="+mj-ea"/>
              <a:cs typeface="Helvetica"/>
              <a:sym typeface="Helvetica"/>
            </a:endParaRPr>
          </a:p>
        </p:txBody>
      </p:sp>
      <p:sp>
        <p:nvSpPr>
          <p:cNvPr id="174" name="Rectangle 173"/>
          <p:cNvSpPr/>
          <p:nvPr/>
        </p:nvSpPr>
        <p:spPr>
          <a:xfrm>
            <a:off x="211869" y="4506051"/>
            <a:ext cx="874707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1"/>
                </a:solidFill>
                <a:effectLst/>
                <a:uLnTx/>
                <a:uFillTx/>
                <a:latin typeface="Arial" panose="020B0604020202020204"/>
                <a:cs typeface="Helvetica"/>
                <a:sym typeface="Helvetica"/>
              </a:rPr>
              <a:t>*Median depth of response among responders. CI, confidence interval; CR, complete response; DCR, disease control rate; IO, immune-oncology therapy; NE, not estimable; ORR, objective response rate; PD, progressive disease; PR, partial response; SD, stable disease.</a:t>
            </a:r>
          </a:p>
        </p:txBody>
      </p:sp>
      <p:graphicFrame>
        <p:nvGraphicFramePr>
          <p:cNvPr id="8" name="Table 7">
            <a:extLst>
              <a:ext uri="{FF2B5EF4-FFF2-40B4-BE49-F238E27FC236}">
                <a16:creationId xmlns:a16="http://schemas.microsoft.com/office/drawing/2014/main" id="{72248D0A-D953-4A6E-BA38-256DE84201F7}"/>
              </a:ext>
            </a:extLst>
          </p:cNvPr>
          <p:cNvGraphicFramePr>
            <a:graphicFrameLocks noGrp="1"/>
          </p:cNvGraphicFramePr>
          <p:nvPr>
            <p:extLst>
              <p:ext uri="{D42A27DB-BD31-4B8C-83A1-F6EECF244321}">
                <p14:modId xmlns:p14="http://schemas.microsoft.com/office/powerpoint/2010/main" val="1545845208"/>
              </p:ext>
            </p:extLst>
          </p:nvPr>
        </p:nvGraphicFramePr>
        <p:xfrm>
          <a:off x="342900" y="3773840"/>
          <a:ext cx="8657276" cy="731520"/>
        </p:xfrm>
        <a:graphic>
          <a:graphicData uri="http://schemas.openxmlformats.org/drawingml/2006/table">
            <a:tbl>
              <a:tblPr firstRow="1" bandRow="1"/>
              <a:tblGrid>
                <a:gridCol w="8657276">
                  <a:extLst>
                    <a:ext uri="{9D8B030D-6E8A-4147-A177-3AD203B41FA5}">
                      <a16:colId xmlns:a16="http://schemas.microsoft.com/office/drawing/2014/main" val="113846626"/>
                    </a:ext>
                  </a:extLst>
                </a:gridCol>
              </a:tblGrid>
              <a:tr h="422871">
                <a:tc>
                  <a:txBody>
                    <a:bodyPr/>
                    <a:lstStyle>
                      <a:lvl1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1pPr>
                      <a:lvl2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2pPr>
                      <a:lvl3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3pPr>
                      <a:lvl4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4pPr>
                      <a:lvl5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5pPr>
                      <a:lvl6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6pPr>
                      <a:lvl7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7pPr>
                      <a:lvl8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8pPr>
                      <a:lvl9pPr marL="0" marR="0" indent="0" algn="r" defTabSz="914400" rtl="0" latinLnBrk="0">
                        <a:lnSpc>
                          <a:spcPct val="100000"/>
                        </a:lnSpc>
                        <a:spcBef>
                          <a:spcPts val="0"/>
                        </a:spcBef>
                        <a:spcAft>
                          <a:spcPts val="0"/>
                        </a:spcAft>
                        <a:buClrTx/>
                        <a:buSzTx/>
                        <a:buFontTx/>
                        <a:buNone/>
                        <a:tabLst/>
                        <a:defRPr sz="1200" b="1" i="0" u="none" strike="noStrike" cap="none" spc="0" baseline="0">
                          <a:ln>
                            <a:noFill/>
                          </a:ln>
                          <a:solidFill>
                            <a:schemeClr val="lt1"/>
                          </a:solidFill>
                          <a:uFillTx/>
                          <a:latin typeface="Arial" panose="020B0604020202020204"/>
                          <a:sym typeface="Gill Sans"/>
                        </a:defRPr>
                      </a:lvl9pPr>
                    </a:lstStyle>
                    <a:p>
                      <a:pPr marL="285750" indent="-285750" algn="l">
                        <a:buFont typeface="Arial" panose="020B0604020202020204" pitchFamily="34" charset="0"/>
                        <a:buChar char="•"/>
                      </a:pPr>
                      <a:r>
                        <a:rPr lang="en-US" sz="1200" strike="noStrike" baseline="0" dirty="0">
                          <a:solidFill>
                            <a:srgbClr val="1E5680"/>
                          </a:solidFill>
                        </a:rPr>
                        <a:t>D</a:t>
                      </a:r>
                      <a:r>
                        <a:rPr lang="en-US" sz="1200" baseline="0" dirty="0">
                          <a:solidFill>
                            <a:srgbClr val="1E5680"/>
                          </a:solidFill>
                        </a:rPr>
                        <a:t>eep and durable responses were observed for this combination across all cohorts, including at low doses</a:t>
                      </a:r>
                    </a:p>
                    <a:p>
                      <a:pPr marL="285750" indent="-285750" algn="l">
                        <a:buFont typeface="Arial" panose="020B0604020202020204" pitchFamily="34" charset="0"/>
                        <a:buChar char="•"/>
                      </a:pPr>
                      <a:r>
                        <a:rPr lang="en-US" sz="1200" strike="noStrike" baseline="0" dirty="0">
                          <a:solidFill>
                            <a:srgbClr val="1E5680"/>
                          </a:solidFill>
                        </a:rPr>
                        <a:t>Among the 17 responders, median duration of response was 17.9 months (95% CI: 5.6, NE)</a:t>
                      </a:r>
                    </a:p>
                    <a:p>
                      <a:pPr marL="285750" indent="-285750" algn="l">
                        <a:buFont typeface="Arial" panose="020B0604020202020204" pitchFamily="34" charset="0"/>
                        <a:buChar char="•"/>
                      </a:pPr>
                      <a:endParaRPr lang="en-US" sz="1200" baseline="0" dirty="0">
                        <a:solidFill>
                          <a:srgbClr val="1E5680"/>
                        </a:solidFill>
                      </a:endParaRPr>
                    </a:p>
                  </a:txBody>
                  <a:tcPr marL="182880" marR="182880" marT="91440" marB="91440">
                    <a:lnL w="76200" cap="flat" cmpd="sng" algn="ctr">
                      <a:solidFill>
                        <a:srgbClr val="6BBBB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E7E6E6"/>
                    </a:solidFill>
                  </a:tcPr>
                </a:tc>
                <a:extLst>
                  <a:ext uri="{0D108BD9-81ED-4DB2-BD59-A6C34878D82A}">
                    <a16:rowId xmlns:a16="http://schemas.microsoft.com/office/drawing/2014/main" val="3706111674"/>
                  </a:ext>
                </a:extLst>
              </a:tr>
            </a:tbl>
          </a:graphicData>
        </a:graphic>
      </p:graphicFrame>
      <p:sp>
        <p:nvSpPr>
          <p:cNvPr id="13" name="Rectangle 12"/>
          <p:cNvSpPr/>
          <p:nvPr/>
        </p:nvSpPr>
        <p:spPr>
          <a:xfrm>
            <a:off x="423634" y="4197498"/>
            <a:ext cx="4870244" cy="276999"/>
          </a:xfrm>
          <a:prstGeom prst="rect">
            <a:avLst/>
          </a:prstGeom>
        </p:spPr>
        <p:txBody>
          <a:bodyPr wrap="none">
            <a:spAutoFit/>
          </a:bodyPr>
          <a:lstStyle/>
          <a:p>
            <a:pPr marL="285750" marR="0" lvl="0" indent="-285750" algn="l" defTabSz="914400" rtl="0" eaLnBrk="1" fontAlgn="auto" latinLnBrk="0" hangingPunct="0">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1E5680"/>
                </a:solidFill>
                <a:effectLst/>
                <a:uLnTx/>
                <a:uFillTx/>
                <a:latin typeface="Helvetica"/>
                <a:cs typeface="Helvetica"/>
                <a:sym typeface="Helvetica"/>
              </a:rPr>
              <a:t>Response was similar in IO-naïve and IO-pretreated patients</a:t>
            </a:r>
          </a:p>
        </p:txBody>
      </p:sp>
      <p:pic>
        <p:nvPicPr>
          <p:cNvPr id="4" name="Picture 3"/>
          <p:cNvPicPr>
            <a:picLocks noChangeAspect="1"/>
          </p:cNvPicPr>
          <p:nvPr/>
        </p:nvPicPr>
        <p:blipFill>
          <a:blip r:embed="rId5"/>
          <a:stretch>
            <a:fillRect/>
          </a:stretch>
        </p:blipFill>
        <p:spPr>
          <a:xfrm>
            <a:off x="5945452" y="1371246"/>
            <a:ext cx="3189480" cy="2155153"/>
          </a:xfrm>
          <a:prstGeom prst="rect">
            <a:avLst/>
          </a:prstGeom>
        </p:spPr>
      </p:pic>
      <p:pic>
        <p:nvPicPr>
          <p:cNvPr id="6" name="Picture 5"/>
          <p:cNvPicPr>
            <a:picLocks noChangeAspect="1"/>
          </p:cNvPicPr>
          <p:nvPr/>
        </p:nvPicPr>
        <p:blipFill>
          <a:blip r:embed="rId6"/>
          <a:stretch>
            <a:fillRect/>
          </a:stretch>
        </p:blipFill>
        <p:spPr>
          <a:xfrm>
            <a:off x="5935137" y="1363872"/>
            <a:ext cx="3213680" cy="2169053"/>
          </a:xfrm>
          <a:prstGeom prst="rect">
            <a:avLst/>
          </a:prstGeom>
          <a:solidFill>
            <a:schemeClr val="bg1"/>
          </a:solidFill>
        </p:spPr>
      </p:pic>
      <p:sp>
        <p:nvSpPr>
          <p:cNvPr id="12" name="TextBox 11">
            <a:extLst>
              <a:ext uri="{FF2B5EF4-FFF2-40B4-BE49-F238E27FC236}">
                <a16:creationId xmlns:a16="http://schemas.microsoft.com/office/drawing/2014/main" id="{C74CED97-D00D-46F3-8C64-B541433FCCB9}"/>
              </a:ext>
            </a:extLst>
          </p:cNvPr>
          <p:cNvSpPr txBox="1"/>
          <p:nvPr/>
        </p:nvSpPr>
        <p:spPr>
          <a:xfrm>
            <a:off x="243325" y="4801830"/>
            <a:ext cx="6053861" cy="4216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0957" tIns="60957" rIns="60957" bIns="60957" numCol="1" spcCol="38100" rtlCol="0" anchor="t">
            <a:spAutoFit/>
          </a:bodyPr>
          <a:lstStyle/>
          <a:p>
            <a:pPr marL="0" marR="0" lvl="0" indent="0" algn="l" defTabSz="914400" rtl="0" eaLnBrk="1" fontAlgn="auto" latinLnBrk="0" hangingPunct="1">
              <a:lnSpc>
                <a:spcPct val="90000"/>
              </a:lnSpc>
              <a:spcBef>
                <a:spcPts val="0"/>
              </a:spcBef>
              <a:spcAft>
                <a:spcPts val="300"/>
              </a:spcAft>
              <a:buClrTx/>
              <a:buSzTx/>
              <a:buFontTx/>
              <a:buNone/>
              <a:tabLst/>
              <a:defRPr/>
            </a:pPr>
            <a:r>
              <a:rPr lang="en-US" sz="800" dirty="0">
                <a:solidFill>
                  <a:srgbClr val="000000"/>
                </a:solidFill>
                <a:latin typeface="Arial" panose="020B0604020202020204" pitchFamily="34" charset="0"/>
                <a:cs typeface="Arial" panose="020B0604020202020204" pitchFamily="34" charset="0"/>
              </a:rPr>
              <a:t>Li BT</a:t>
            </a:r>
            <a:r>
              <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et al. Presented at</a:t>
            </a:r>
            <a:r>
              <a:rPr lang="en-US" sz="800" dirty="0">
                <a:solidFill>
                  <a:srgbClr val="000000"/>
                </a:solidFill>
                <a:latin typeface="Arial" panose="020B0604020202020204" pitchFamily="34" charset="0"/>
                <a:cs typeface="Arial" panose="020B0604020202020204" pitchFamily="34" charset="0"/>
              </a:rPr>
              <a:t> World Conference on Lung Cancer (WCLC) 2022 Annual Meeting, August 6-9, 2022; Vienna, Austria. </a:t>
            </a:r>
          </a:p>
          <a:p>
            <a:pPr marL="0" marR="0" lvl="0" indent="0" algn="l" defTabSz="914400" rtl="0" eaLnBrk="1" fontAlgn="auto" latinLnBrk="0" hangingPunct="1">
              <a:lnSpc>
                <a:spcPct val="90000"/>
              </a:lnSpc>
              <a:spcBef>
                <a:spcPts val="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17276085"/>
      </p:ext>
    </p:extLst>
  </p:cSld>
  <p:clrMapOvr>
    <a:masterClrMapping/>
  </p:clrMapOvr>
  <p:transition spd="med"/>
</p:sld>
</file>

<file path=ppt/theme/theme1.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Helvetica Neue"/>
        <a:ea typeface="Helvetica Neue"/>
        <a:cs typeface="Helvetica Neue"/>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Helvetica Neue"/>
        <a:ea typeface="Helvetica Neue"/>
        <a:cs typeface="Helvetica Neue"/>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016 Amgen Oncology">
  <a:themeElements>
    <a:clrScheme name="Custom 360">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000000"/>
      </a:hlink>
      <a:folHlink>
        <a:srgbClr val="000000"/>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400" b="1" i="0" u="none" strike="noStrike" cap="none" normalizeH="0" baseline="0" smtClean="0">
            <a:ln>
              <a:noFill/>
            </a:ln>
            <a:solidFill>
              <a:schemeClr val="tx1"/>
            </a:solidFill>
            <a:effectLst/>
            <a:latin typeface="Arial" charset="0"/>
          </a:defRPr>
        </a:defPPr>
      </a:lstStyle>
    </a:spDef>
    <a:lnDef>
      <a:spPr bwMode="auto">
        <a:solidFill>
          <a:schemeClr val="accent1"/>
        </a:solidFill>
        <a:ln w="9525" cap="flat" cmpd="sng" algn="ctr">
          <a:solidFill>
            <a:schemeClr val="bg2"/>
          </a:solidFill>
          <a:prstDash val="solid"/>
          <a:round/>
          <a:headEnd type="none" w="med" len="med"/>
          <a:tailEnd type="none" w="med" len="med"/>
        </a:ln>
        <a:effectLst/>
      </a:spPr>
      <a:bodyPr/>
      <a:lstStyle/>
    </a:lnDef>
    <a:txDef>
      <a:spPr>
        <a:noFill/>
      </a:spPr>
      <a:bodyPr wrap="none" rtlCol="0">
        <a:spAutoFit/>
      </a:bodyPr>
      <a:lstStyle>
        <a:defPPr algn="l">
          <a:defRPr sz="1400" dirty="0" smtClean="0">
            <a:latin typeface="Calibri" panose="020F0502020204030204" pitchFamily="34" charset="0"/>
            <a:cs typeface="Calibri" panose="020F0502020204030204" pitchFamily="34" charset="0"/>
          </a:defRPr>
        </a:defPPr>
      </a:lstStyle>
    </a:tx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 Title Slide">
  <a:themeElements>
    <a:clrScheme name="Default - Title Slide">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Default - Title Slide">
      <a:majorFont>
        <a:latin typeface="Helvetica"/>
        <a:ea typeface="Helvetica"/>
        <a:cs typeface="Helvetica"/>
      </a:majorFont>
      <a:minorFont>
        <a:latin typeface="Helvetica Neue"/>
        <a:ea typeface="Helvetica Neue"/>
        <a:cs typeface="Helvetica Neue"/>
      </a:minorFont>
    </a:fontScheme>
    <a:fmtScheme name="Default - Title Slid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051C8ED0B0934CBB70AA06BF789C51" ma:contentTypeVersion="16" ma:contentTypeDescription="Create a new document." ma:contentTypeScope="" ma:versionID="595763d2be7d71f5367ec62d8ec3c1a2">
  <xsd:schema xmlns:xsd="http://www.w3.org/2001/XMLSchema" xmlns:xs="http://www.w3.org/2001/XMLSchema" xmlns:p="http://schemas.microsoft.com/office/2006/metadata/properties" xmlns:ns2="f71949ac-139d-4ba9-b71b-10956bd5632c" xmlns:ns3="a76fffe7-cd2d-4632-848f-f4fab42e453c" xmlns:ns4="dc2db4f8-0dc0-4834-9a51-1c3a49a46568" targetNamespace="http://schemas.microsoft.com/office/2006/metadata/properties" ma:root="true" ma:fieldsID="decc4c7f311a532feeaa54ed37a26e39" ns2:_="" ns3:_="" ns4:_="">
    <xsd:import namespace="f71949ac-139d-4ba9-b71b-10956bd5632c"/>
    <xsd:import namespace="a76fffe7-cd2d-4632-848f-f4fab42e453c"/>
    <xsd:import namespace="dc2db4f8-0dc0-4834-9a51-1c3a49a4656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949ac-139d-4ba9-b71b-10956bd563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4dd9da6-50f7-440a-9788-2f68cc8af53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6fffe7-cd2d-4632-848f-f4fab42e453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2db4f8-0dc0-4834-9a51-1c3a49a4656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ec229f0-7080-4adc-9a12-c317d1c33825}" ma:internalName="TaxCatchAll" ma:showField="CatchAllData" ma:web="fa15be3e-fb01-4526-974f-3b160512d6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XMLData TextToDisplay="%HOSTNAME%">Auck-FNWZHR2.iconcr.com</XMLData>
</file>

<file path=customXml/item3.xml><?xml version="1.0" encoding="utf-8"?>
<XMLData TextToDisplay="%EMAILADDRESS%">Lee.Hohaia@iconplc.com</XMLData>
</file>

<file path=customXml/item4.xml><?xml version="1.0" encoding="utf-8"?>
<XMLData TextToDisplay="%DOCUMENTGUID%">{00000000-0000-0000-0000-000000000000}</XMLData>
</file>

<file path=customXml/item5.xml><?xml version="1.0" encoding="utf-8"?>
<XMLData TextToDisplay="%CLASSIFICATIONDATETIME%">04:32 01/07/2022</XMLDat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p:properties xmlns:p="http://schemas.microsoft.com/office/2006/metadata/properties" xmlns:xsi="http://www.w3.org/2001/XMLSchema-instance" xmlns:pc="http://schemas.microsoft.com/office/infopath/2007/PartnerControls">
  <documentManagement>
    <lcf76f155ced4ddcb4097134ff3c332f xmlns="f71949ac-139d-4ba9-b71b-10956bd5632c">
      <Terms xmlns="http://schemas.microsoft.com/office/infopath/2007/PartnerControls"/>
    </lcf76f155ced4ddcb4097134ff3c332f>
    <TaxCatchAll xmlns="dc2db4f8-0dc0-4834-9a51-1c3a49a46568" xsi:nil="true"/>
  </documentManagement>
</p:properties>
</file>

<file path=customXml/item8.xml><?xml version="1.0" encoding="utf-8"?>
<XMLData TextToDisplay="RightsWATCHMark">4|ICN-ICN-INTERNAL|{00000000-0000-0000-0000-000000000000}</XMLData>
</file>

<file path=customXml/item9.xml><?xml version="1.0" encoding="utf-8"?>
<XMLData TextToDisplay="%USERNAME%">HohaiaL</XMLData>
</file>

<file path=customXml/itemProps1.xml><?xml version="1.0" encoding="utf-8"?>
<ds:datastoreItem xmlns:ds="http://schemas.openxmlformats.org/officeDocument/2006/customXml" ds:itemID="{D5923083-02E2-4FC3-8B2D-694CCF4242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1949ac-139d-4ba9-b71b-10956bd5632c"/>
    <ds:schemaRef ds:uri="a76fffe7-cd2d-4632-848f-f4fab42e453c"/>
    <ds:schemaRef ds:uri="dc2db4f8-0dc0-4834-9a51-1c3a49a465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84CE22D-0B93-4065-BBCF-3F4FA1DE79C3}">
  <ds:schemaRefs/>
</ds:datastoreItem>
</file>

<file path=customXml/itemProps3.xml><?xml version="1.0" encoding="utf-8"?>
<ds:datastoreItem xmlns:ds="http://schemas.openxmlformats.org/officeDocument/2006/customXml" ds:itemID="{F4FA532C-D303-44F6-ACD3-39816A0AF502}">
  <ds:schemaRefs/>
</ds:datastoreItem>
</file>

<file path=customXml/itemProps4.xml><?xml version="1.0" encoding="utf-8"?>
<ds:datastoreItem xmlns:ds="http://schemas.openxmlformats.org/officeDocument/2006/customXml" ds:itemID="{71F25153-DFE1-4E6D-82F7-85F39B9D53B5}">
  <ds:schemaRefs/>
</ds:datastoreItem>
</file>

<file path=customXml/itemProps5.xml><?xml version="1.0" encoding="utf-8"?>
<ds:datastoreItem xmlns:ds="http://schemas.openxmlformats.org/officeDocument/2006/customXml" ds:itemID="{1C0B3B7F-94B9-460E-B519-BD5D2D295B05}">
  <ds:schemaRefs/>
</ds:datastoreItem>
</file>

<file path=customXml/itemProps6.xml><?xml version="1.0" encoding="utf-8"?>
<ds:datastoreItem xmlns:ds="http://schemas.openxmlformats.org/officeDocument/2006/customXml" ds:itemID="{6DC4CF4B-818E-415C-B7B2-FA6806E7D319}">
  <ds:schemaRefs>
    <ds:schemaRef ds:uri="http://schemas.microsoft.com/sharepoint/v3/contenttype/forms"/>
  </ds:schemaRefs>
</ds:datastoreItem>
</file>

<file path=customXml/itemProps7.xml><?xml version="1.0" encoding="utf-8"?>
<ds:datastoreItem xmlns:ds="http://schemas.openxmlformats.org/officeDocument/2006/customXml" ds:itemID="{FE9C93A4-C77A-413D-92B9-2390BA03CB2F}">
  <ds:schemaRefs>
    <ds:schemaRef ds:uri="http://purl.org/dc/elements/1.1/"/>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terms/"/>
    <ds:schemaRef ds:uri="http://www.w3.org/XML/1998/namespace"/>
    <ds:schemaRef ds:uri="f71949ac-139d-4ba9-b71b-10956bd5632c"/>
    <ds:schemaRef ds:uri="dc2db4f8-0dc0-4834-9a51-1c3a49a46568"/>
  </ds:schemaRefs>
</ds:datastoreItem>
</file>

<file path=customXml/itemProps8.xml><?xml version="1.0" encoding="utf-8"?>
<ds:datastoreItem xmlns:ds="http://schemas.openxmlformats.org/officeDocument/2006/customXml" ds:itemID="{18BD8DB8-8EB8-4BB4-88C8-50B028018CF2}">
  <ds:schemaRefs/>
</ds:datastoreItem>
</file>

<file path=customXml/itemProps9.xml><?xml version="1.0" encoding="utf-8"?>
<ds:datastoreItem xmlns:ds="http://schemas.openxmlformats.org/officeDocument/2006/customXml" ds:itemID="{019EF5EF-C903-483F-9B7F-B1F3561BBD53}">
  <ds:schemaRefs/>
</ds:datastoreItem>
</file>

<file path=docProps/app.xml><?xml version="1.0" encoding="utf-8"?>
<Properties xmlns="http://schemas.openxmlformats.org/officeDocument/2006/extended-properties" xmlns:vt="http://schemas.openxmlformats.org/officeDocument/2006/docPropsVTypes">
  <TotalTime>2528</TotalTime>
  <Words>3191</Words>
  <Application>Microsoft Office PowerPoint</Application>
  <PresentationFormat>On-screen Show (16:9)</PresentationFormat>
  <Paragraphs>378</Paragraphs>
  <Slides>14</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Arial Narrow</vt:lpstr>
      <vt:lpstr>Arial,Sans-Serif</vt:lpstr>
      <vt:lpstr>Calibri</vt:lpstr>
      <vt:lpstr>Courier New</vt:lpstr>
      <vt:lpstr>Helvetica</vt:lpstr>
      <vt:lpstr>Helvetica Neue</vt:lpstr>
      <vt:lpstr>Wingdings</vt:lpstr>
      <vt:lpstr>Default - Title Slide</vt:lpstr>
      <vt:lpstr>1_Default - Title Slide</vt:lpstr>
      <vt:lpstr>2016 Amgen Oncology</vt:lpstr>
      <vt:lpstr>CodeBreaK 100/101: First report of safety and efficacy of sotorasib in combination with pembrolizumab or atezolizumab in advanced KRAS p.G12C NSCLC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Grit Schoenherr</dc:creator>
  <cp:lastModifiedBy>Foessl, Ines</cp:lastModifiedBy>
  <cp:revision>207</cp:revision>
  <cp:lastPrinted>2022-06-23T22:16:29Z</cp:lastPrinted>
  <dcterms:modified xsi:type="dcterms:W3CDTF">2022-08-10T13:56:08Z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0x01010044051C8ED0B0934CBB70AA06BF789C51</vt:lpwstr>
  </property>
  <property fmtid="{D5CDD505-2E9C-101B-9397-08002B2CF9AE}" pid="3" name="RightsWATCHMark">
    <vt:lpwstr>4|ICN-ICN-INTERNAL|{00000000-0000-0000-0000-000000000000}</vt:lpwstr>
  </property>
  <property fmtid="{D5CDD505-2E9C-101B-9397-08002B2CF9AE}" pid="4" name="MSIP_Label_f31142f3-8099-46d1-8755-df3fda1ce27f_Enabled">
    <vt:lpwstr>true</vt:lpwstr>
  </property>
  <property fmtid="{D5CDD505-2E9C-101B-9397-08002B2CF9AE}" pid="5" name="MSIP_Label_f31142f3-8099-46d1-8755-df3fda1ce27f_SetDate">
    <vt:lpwstr>2022-08-03T18:07:06Z</vt:lpwstr>
  </property>
  <property fmtid="{D5CDD505-2E9C-101B-9397-08002B2CF9AE}" pid="6" name="MSIP_Label_f31142f3-8099-46d1-8755-df3fda1ce27f_Method">
    <vt:lpwstr>Privileged</vt:lpwstr>
  </property>
  <property fmtid="{D5CDD505-2E9C-101B-9397-08002B2CF9AE}" pid="7" name="MSIP_Label_f31142f3-8099-46d1-8755-df3fda1ce27f_Name">
    <vt:lpwstr>Public_</vt:lpwstr>
  </property>
  <property fmtid="{D5CDD505-2E9C-101B-9397-08002B2CF9AE}" pid="8" name="MSIP_Label_f31142f3-8099-46d1-8755-df3fda1ce27f_SiteId">
    <vt:lpwstr>4b4266a6-1368-41af-ad5a-59eb634f7ad8</vt:lpwstr>
  </property>
  <property fmtid="{D5CDD505-2E9C-101B-9397-08002B2CF9AE}" pid="9" name="MSIP_Label_f31142f3-8099-46d1-8755-df3fda1ce27f_ActionId">
    <vt:lpwstr>827af8de-d83e-479b-bc4f-47491cf1bfa9</vt:lpwstr>
  </property>
  <property fmtid="{D5CDD505-2E9C-101B-9397-08002B2CF9AE}" pid="10" name="MSIP_Label_f31142f3-8099-46d1-8755-df3fda1ce27f_ContentBits">
    <vt:lpwstr>0</vt:lpwstr>
  </property>
</Properties>
</file>